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Helvetica Neue" panose="020B0604020202020204" charset="0"/>
      <p:regular r:id="rId14"/>
      <p:bold r:id="rId15"/>
      <p:italic r:id="rId16"/>
      <p:boldItalic r:id="rId17"/>
    </p:embeddedFont>
    <p:embeddedFont>
      <p:font typeface="Lato" panose="020F0502020204030203" pitchFamily="34" charset="0"/>
      <p:regular r:id="rId18"/>
      <p:bold r:id="rId19"/>
      <p:italic r:id="rId20"/>
      <p:boldItalic r:id="rId21"/>
    </p:embeddedFont>
    <p:embeddedFont>
      <p:font typeface="Lexend" panose="020B0604020202020204" charset="0"/>
      <p:regular r:id="rId22"/>
      <p:bold r:id="rId23"/>
    </p:embeddedFont>
    <p:embeddedFont>
      <p:font typeface="Lexend Light" panose="020B0604020202020204" charset="0"/>
      <p:regular r:id="rId24"/>
      <p:bold r:id="rId25"/>
    </p:embeddedFont>
    <p:embeddedFont>
      <p:font typeface="Libre Franklin" pitchFamily="2" charset="0"/>
      <p:regular r:id="rId26"/>
      <p:bold r:id="rId27"/>
      <p:italic r:id="rId28"/>
      <p:boldItalic r:id="rId29"/>
    </p:embeddedFont>
    <p:embeddedFont>
      <p:font typeface="Libre Franklin Medium"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796">
          <p15:clr>
            <a:srgbClr val="747775"/>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A13BA8-7982-4E49-9332-C173E6EDBDDA}">
  <a:tblStyle styleId="{5EA13BA8-7982-4E49-9332-C173E6EDBD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138" y="660"/>
      </p:cViewPr>
      <p:guideLst>
        <p:guide pos="4796"/>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3b4ba2bd3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3b4ba2bd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70e72a5c63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70e72a5c63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3740f4f4050_0_75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3740f4f4050_0_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370e72a5c63_1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370e72a5c63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0e72a5c63_1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0e72a5c63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740f4f4050_0_10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740f4f4050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Bruce: agility = fewer annoying questions</a:t>
            </a:r>
            <a:br>
              <a:rPr lang="en-US"/>
            </a:br>
            <a:endParaRPr/>
          </a:p>
          <a:p>
            <a:pPr marL="0" lvl="0" indent="0" algn="l" rtl="0">
              <a:spcBef>
                <a:spcPts val="0"/>
              </a:spcBef>
              <a:spcAft>
                <a:spcPts val="0"/>
              </a:spcAft>
              <a:buClr>
                <a:schemeClr val="dk1"/>
              </a:buClr>
              <a:buSzPts val="1100"/>
              <a:buFont typeface="Arial"/>
              <a:buNone/>
            </a:pPr>
            <a:r>
              <a:rPr lang="en-US"/>
              <a:t>Paul: agility = moving away from dependence on IT, SQL, or consultants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740f4f4050_0_11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740f4f4050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72d5244762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72d524476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5a2afd1a1_0_6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75a2afd1a1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3b4ba2bd3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3b4ba2bd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1" name="Google Shape;11;p2"/>
          <p:cNvSpPr txBox="1">
            <a:spLocks noGrp="1"/>
          </p:cNvSpPr>
          <p:nvPr>
            <p:ph type="ctrTitle"/>
          </p:nvPr>
        </p:nvSpPr>
        <p:spPr>
          <a:xfrm>
            <a:off x="626166" y="2287867"/>
            <a:ext cx="10499034" cy="201292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sz="4800" u="none">
                <a:solidFill>
                  <a:schemeClr val="accent3"/>
                </a:solidFill>
                <a:latin typeface="Libre Franklin Medium"/>
                <a:ea typeface="Libre Franklin Medium"/>
                <a:cs typeface="Libre Franklin Medium"/>
                <a:sym typeface="Libre Franklin Medium"/>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 name="Google Shape;12;p2"/>
          <p:cNvSpPr txBox="1">
            <a:spLocks noGrp="1"/>
          </p:cNvSpPr>
          <p:nvPr>
            <p:ph type="body" idx="1"/>
          </p:nvPr>
        </p:nvSpPr>
        <p:spPr>
          <a:xfrm>
            <a:off x="5949163" y="4409537"/>
            <a:ext cx="5176037" cy="1511252"/>
          </a:xfrm>
          <a:prstGeom prst="rect">
            <a:avLst/>
          </a:prstGeom>
          <a:noFill/>
          <a:ln>
            <a:noFill/>
          </a:ln>
        </p:spPr>
        <p:txBody>
          <a:bodyPr spcFirstLastPara="1" wrap="square" lIns="91425" tIns="45700" rIns="91425" bIns="45700" anchor="t" anchorCtr="0">
            <a:noAutofit/>
          </a:bodyPr>
          <a:lstStyle>
            <a:lvl1pPr marL="457200" lvl="0" indent="-228600" algn="l">
              <a:spcBef>
                <a:spcPts val="533"/>
              </a:spcBef>
              <a:spcAft>
                <a:spcPts val="0"/>
              </a:spcAft>
              <a:buClr>
                <a:schemeClr val="lt1"/>
              </a:buClr>
              <a:buSzPts val="2667"/>
              <a:buFont typeface="Libre Franklin Medium"/>
              <a:buNone/>
              <a:defRPr sz="2667" b="1" i="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 name="Google Shape;13;p2"/>
          <p:cNvSpPr txBox="1">
            <a:spLocks noGrp="1"/>
          </p:cNvSpPr>
          <p:nvPr>
            <p:ph type="body" idx="2"/>
          </p:nvPr>
        </p:nvSpPr>
        <p:spPr>
          <a:xfrm>
            <a:off x="626167" y="4409537"/>
            <a:ext cx="5205674" cy="1511252"/>
          </a:xfrm>
          <a:prstGeom prst="rect">
            <a:avLst/>
          </a:prstGeom>
          <a:noFill/>
          <a:ln>
            <a:noFill/>
          </a:ln>
        </p:spPr>
        <p:txBody>
          <a:bodyPr spcFirstLastPara="1" wrap="square" lIns="91425" tIns="45700" rIns="91425" bIns="45700" anchor="t" anchorCtr="0">
            <a:noAutofit/>
          </a:bodyPr>
          <a:lstStyle>
            <a:lvl1pPr marL="457200" lvl="0" indent="-228600" algn="l">
              <a:spcBef>
                <a:spcPts val="533"/>
              </a:spcBef>
              <a:spcAft>
                <a:spcPts val="0"/>
              </a:spcAft>
              <a:buClr>
                <a:schemeClr val="lt1"/>
              </a:buClr>
              <a:buSzPts val="2667"/>
              <a:buFont typeface="Libre Franklin Medium"/>
              <a:buNone/>
              <a:defRPr sz="2667" b="1" i="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09600" y="374255"/>
            <a:ext cx="109728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body" idx="1"/>
          </p:nvPr>
        </p:nvSpPr>
        <p:spPr>
          <a:xfrm>
            <a:off x="609600" y="1600202"/>
            <a:ext cx="10972800" cy="3666066"/>
          </a:xfrm>
          <a:prstGeom prst="rect">
            <a:avLst/>
          </a:prstGeom>
          <a:noFill/>
          <a:ln>
            <a:noFill/>
          </a:ln>
        </p:spPr>
        <p:txBody>
          <a:bodyPr spcFirstLastPara="1" wrap="square" lIns="91425" tIns="45700" rIns="91425" bIns="45700" anchor="t" anchorCtr="0">
            <a:noAutofit/>
          </a:bodyPr>
          <a:lstStyle>
            <a:lvl1pPr marL="457200" lvl="0" indent="-228600" algn="l">
              <a:spcBef>
                <a:spcPts val="760"/>
              </a:spcBef>
              <a:spcAft>
                <a:spcPts val="0"/>
              </a:spcAft>
              <a:buSzPts val="1400"/>
              <a:buNone/>
              <a:defRPr/>
            </a:lvl1pPr>
            <a:lvl2pPr marL="914400" lvl="1" indent="-431800" algn="l">
              <a:spcBef>
                <a:spcPts val="640"/>
              </a:spcBef>
              <a:spcAft>
                <a:spcPts val="0"/>
              </a:spcAft>
              <a:buClr>
                <a:schemeClr val="dk1"/>
              </a:buClr>
              <a:buSzPts val="3200"/>
              <a:buChar char="–"/>
              <a:defRPr/>
            </a:lvl2pPr>
            <a:lvl3pPr marL="1371600" lvl="2" indent="-406400" algn="l">
              <a:spcBef>
                <a:spcPts val="560"/>
              </a:spcBef>
              <a:spcAft>
                <a:spcPts val="0"/>
              </a:spcAft>
              <a:buClr>
                <a:schemeClr val="dk1"/>
              </a:buClr>
              <a:buSzPts val="2800"/>
              <a:buChar char="•"/>
              <a:defRPr/>
            </a:lvl3pPr>
            <a:lvl4pPr marL="1828800" lvl="3" indent="-406400" algn="l">
              <a:spcBef>
                <a:spcPts val="560"/>
              </a:spcBef>
              <a:spcAft>
                <a:spcPts val="0"/>
              </a:spcAft>
              <a:buClr>
                <a:schemeClr val="dk1"/>
              </a:buClr>
              <a:buSzPts val="2800"/>
              <a:buChar char="–"/>
              <a:defRPr/>
            </a:lvl4pPr>
            <a:lvl5pPr marL="2286000" lvl="4" indent="-381000" algn="l">
              <a:spcBef>
                <a:spcPts val="480"/>
              </a:spcBef>
              <a:spcAft>
                <a:spcPts val="0"/>
              </a:spcAft>
              <a:buClr>
                <a:schemeClr val="dk1"/>
              </a:buClr>
              <a:buSzPts val="24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a:stretch/>
        </p:blipFill>
        <p:spPr>
          <a:xfrm>
            <a:off x="3174" y="3571"/>
            <a:ext cx="12185651" cy="6854429"/>
          </a:xfrm>
          <a:prstGeom prst="rect">
            <a:avLst/>
          </a:prstGeom>
          <a:noFill/>
          <a:ln>
            <a:noFill/>
          </a:ln>
        </p:spPr>
      </p:pic>
      <p:sp>
        <p:nvSpPr>
          <p:cNvPr id="19" name="Google Shape;19;p4"/>
          <p:cNvSpPr txBox="1">
            <a:spLocks noGrp="1"/>
          </p:cNvSpPr>
          <p:nvPr>
            <p:ph type="title"/>
          </p:nvPr>
        </p:nvSpPr>
        <p:spPr>
          <a:xfrm>
            <a:off x="609600" y="374255"/>
            <a:ext cx="9736476"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609600" y="2103635"/>
            <a:ext cx="10972800" cy="3666066"/>
          </a:xfrm>
          <a:prstGeom prst="rect">
            <a:avLst/>
          </a:prstGeom>
          <a:noFill/>
          <a:ln>
            <a:noFill/>
          </a:ln>
        </p:spPr>
        <p:txBody>
          <a:bodyPr spcFirstLastPara="1" wrap="square" lIns="91425" tIns="45700" rIns="91425" bIns="45700" anchor="t" anchorCtr="0">
            <a:noAutofit/>
          </a:bodyPr>
          <a:lstStyle>
            <a:lvl1pPr marL="457200" lvl="0" indent="-228600" algn="l">
              <a:spcBef>
                <a:spcPts val="760"/>
              </a:spcBef>
              <a:spcAft>
                <a:spcPts val="0"/>
              </a:spcAft>
              <a:buSzPts val="1400"/>
              <a:buNone/>
              <a:defRPr/>
            </a:lvl1pPr>
            <a:lvl2pPr marL="914400" lvl="1" indent="-431800" algn="l">
              <a:spcBef>
                <a:spcPts val="640"/>
              </a:spcBef>
              <a:spcAft>
                <a:spcPts val="0"/>
              </a:spcAft>
              <a:buClr>
                <a:schemeClr val="dk1"/>
              </a:buClr>
              <a:buSzPts val="3200"/>
              <a:buChar char="–"/>
              <a:defRPr/>
            </a:lvl2pPr>
            <a:lvl3pPr marL="1371600" lvl="2" indent="-406400" algn="l">
              <a:spcBef>
                <a:spcPts val="560"/>
              </a:spcBef>
              <a:spcAft>
                <a:spcPts val="0"/>
              </a:spcAft>
              <a:buClr>
                <a:schemeClr val="dk1"/>
              </a:buClr>
              <a:buSzPts val="2800"/>
              <a:buChar char="•"/>
              <a:defRPr/>
            </a:lvl3pPr>
            <a:lvl4pPr marL="1828800" lvl="3" indent="-406400" algn="l">
              <a:spcBef>
                <a:spcPts val="560"/>
              </a:spcBef>
              <a:spcAft>
                <a:spcPts val="0"/>
              </a:spcAft>
              <a:buClr>
                <a:schemeClr val="dk1"/>
              </a:buClr>
              <a:buSzPts val="2800"/>
              <a:buChar char="–"/>
              <a:defRPr/>
            </a:lvl4pPr>
            <a:lvl5pPr marL="2286000" lvl="4" indent="-381000" algn="l">
              <a:spcBef>
                <a:spcPts val="480"/>
              </a:spcBef>
              <a:spcAft>
                <a:spcPts val="0"/>
              </a:spcAft>
              <a:buClr>
                <a:schemeClr val="dk1"/>
              </a:buClr>
              <a:buSzPts val="24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Two Content">
  <p:cSld name="6_Two Content">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a:stretch/>
        </p:blipFill>
        <p:spPr>
          <a:xfrm>
            <a:off x="3174" y="1785"/>
            <a:ext cx="12185651" cy="6854429"/>
          </a:xfrm>
          <a:prstGeom prst="rect">
            <a:avLst/>
          </a:prstGeom>
          <a:noFill/>
          <a:ln>
            <a:noFill/>
          </a:ln>
        </p:spPr>
      </p:pic>
      <p:sp>
        <p:nvSpPr>
          <p:cNvPr id="23" name="Google Shape;23;p5"/>
          <p:cNvSpPr txBox="1">
            <a:spLocks noGrp="1"/>
          </p:cNvSpPr>
          <p:nvPr>
            <p:ph type="body" idx="1"/>
          </p:nvPr>
        </p:nvSpPr>
        <p:spPr>
          <a:xfrm>
            <a:off x="447164" y="400207"/>
            <a:ext cx="5102220" cy="5456477"/>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Font typeface="Libre Franklin Medium"/>
              <a:buNone/>
              <a:defRPr sz="3200">
                <a:solidFill>
                  <a:schemeClr val="lt1"/>
                </a:solidFill>
              </a:defRPr>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24" name="Google Shape;24;p5"/>
          <p:cNvSpPr txBox="1">
            <a:spLocks noGrp="1"/>
          </p:cNvSpPr>
          <p:nvPr>
            <p:ph type="body" idx="2"/>
          </p:nvPr>
        </p:nvSpPr>
        <p:spPr>
          <a:xfrm>
            <a:off x="6420678" y="400208"/>
            <a:ext cx="5426898" cy="5456478"/>
          </a:xfrm>
          <a:prstGeom prst="rect">
            <a:avLst/>
          </a:prstGeom>
          <a:noFill/>
          <a:ln>
            <a:noFill/>
          </a:ln>
        </p:spPr>
        <p:txBody>
          <a:bodyPr spcFirstLastPara="1" wrap="square" lIns="91425" tIns="45700" rIns="91425" bIns="45700" anchor="t" anchorCtr="0">
            <a:noAutofit/>
          </a:bodyPr>
          <a:lstStyle>
            <a:lvl1pPr marL="457200" lvl="0" indent="-228600" algn="l">
              <a:spcBef>
                <a:spcPts val="853"/>
              </a:spcBef>
              <a:spcAft>
                <a:spcPts val="0"/>
              </a:spcAft>
              <a:buSzPts val="1400"/>
              <a:buNone/>
              <a:defRPr sz="4267">
                <a:solidFill>
                  <a:schemeClr val="accent2"/>
                </a:solidFill>
              </a:defRPr>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wo Content">
  <p:cSld name="7_Two Content">
    <p:spTree>
      <p:nvGrpSpPr>
        <p:cNvPr id="1" name="Shape 25"/>
        <p:cNvGrpSpPr/>
        <p:nvPr/>
      </p:nvGrpSpPr>
      <p:grpSpPr>
        <a:xfrm>
          <a:off x="0" y="0"/>
          <a:ext cx="0" cy="0"/>
          <a:chOff x="0" y="0"/>
          <a:chExt cx="0" cy="0"/>
        </a:xfrm>
      </p:grpSpPr>
      <p:pic>
        <p:nvPicPr>
          <p:cNvPr id="26" name="Google Shape;26;p6" descr="A blue and white rectangle with white rectangles&#10;&#10;AI-generated content may be incorrect."/>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7" name="Google Shape;27;p6"/>
          <p:cNvSpPr txBox="1">
            <a:spLocks noGrp="1"/>
          </p:cNvSpPr>
          <p:nvPr>
            <p:ph type="body" idx="1"/>
          </p:nvPr>
        </p:nvSpPr>
        <p:spPr>
          <a:xfrm>
            <a:off x="6480180" y="400207"/>
            <a:ext cx="5102220" cy="5456477"/>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lt1"/>
              </a:buClr>
              <a:buSzPts val="3200"/>
              <a:buFont typeface="Libre Franklin Medium"/>
              <a:buNone/>
              <a:defRPr sz="3200">
                <a:solidFill>
                  <a:schemeClr val="lt1"/>
                </a:solidFill>
              </a:defRPr>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28" name="Google Shape;28;p6"/>
          <p:cNvSpPr txBox="1">
            <a:spLocks noGrp="1"/>
          </p:cNvSpPr>
          <p:nvPr>
            <p:ph type="body" idx="2"/>
          </p:nvPr>
        </p:nvSpPr>
        <p:spPr>
          <a:xfrm>
            <a:off x="490403" y="400208"/>
            <a:ext cx="5426898" cy="5456478"/>
          </a:xfrm>
          <a:prstGeom prst="rect">
            <a:avLst/>
          </a:prstGeom>
          <a:noFill/>
          <a:ln>
            <a:noFill/>
          </a:ln>
        </p:spPr>
        <p:txBody>
          <a:bodyPr spcFirstLastPara="1" wrap="square" lIns="91425" tIns="45700" rIns="91425" bIns="45700" anchor="t" anchorCtr="0">
            <a:noAutofit/>
          </a:bodyPr>
          <a:lstStyle>
            <a:lvl1pPr marL="457200" lvl="0" indent="-228600" algn="l">
              <a:spcBef>
                <a:spcPts val="853"/>
              </a:spcBef>
              <a:spcAft>
                <a:spcPts val="0"/>
              </a:spcAft>
              <a:buSzPts val="1400"/>
              <a:buNone/>
              <a:defRPr sz="4267">
                <a:solidFill>
                  <a:schemeClr val="accent2"/>
                </a:solidFill>
              </a:defRPr>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9"/>
        <p:cNvGrpSpPr/>
        <p:nvPr/>
      </p:nvGrpSpPr>
      <p:grpSpPr>
        <a:xfrm>
          <a:off x="0" y="0"/>
          <a:ext cx="0" cy="0"/>
          <a:chOff x="0" y="0"/>
          <a:chExt cx="0" cy="0"/>
        </a:xfrm>
      </p:grpSpPr>
      <p:pic>
        <p:nvPicPr>
          <p:cNvPr id="30" name="Google Shape;30;p7"/>
          <p:cNvPicPr preferRelativeResize="0"/>
          <p:nvPr/>
        </p:nvPicPr>
        <p:blipFill rotWithShape="1">
          <a:blip r:embed="rId2">
            <a:alphaModFix/>
          </a:blip>
          <a:srcRect/>
          <a:stretch/>
        </p:blipFill>
        <p:spPr>
          <a:xfrm>
            <a:off x="2467" y="1388"/>
            <a:ext cx="12187065" cy="6855224"/>
          </a:xfrm>
          <a:prstGeom prst="rect">
            <a:avLst/>
          </a:prstGeom>
          <a:noFill/>
          <a:ln>
            <a:noFill/>
          </a:ln>
        </p:spPr>
      </p:pic>
      <p:sp>
        <p:nvSpPr>
          <p:cNvPr id="31" name="Google Shape;31;p7"/>
          <p:cNvSpPr txBox="1">
            <a:spLocks noGrp="1"/>
          </p:cNvSpPr>
          <p:nvPr>
            <p:ph type="title"/>
          </p:nvPr>
        </p:nvSpPr>
        <p:spPr>
          <a:xfrm>
            <a:off x="609600" y="298054"/>
            <a:ext cx="10969486" cy="115637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accen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609599" y="1904879"/>
            <a:ext cx="10969487" cy="4138111"/>
          </a:xfrm>
          <a:prstGeom prst="rect">
            <a:avLst/>
          </a:prstGeom>
          <a:noFill/>
          <a:ln>
            <a:noFill/>
          </a:ln>
        </p:spPr>
        <p:txBody>
          <a:bodyPr spcFirstLastPara="1" wrap="square" lIns="91425" tIns="45700" rIns="91425" bIns="45700" anchor="t" anchorCtr="0">
            <a:noAutofit/>
          </a:bodyPr>
          <a:lstStyle>
            <a:lvl1pPr marL="457200" lvl="0" indent="-228600" algn="l">
              <a:spcBef>
                <a:spcPts val="760"/>
              </a:spcBef>
              <a:spcAft>
                <a:spcPts val="0"/>
              </a:spcAft>
              <a:buSzPts val="1400"/>
              <a:buNone/>
              <a:defRPr>
                <a:solidFill>
                  <a:schemeClr val="lt1"/>
                </a:solidFill>
              </a:defRPr>
            </a:lvl1pPr>
            <a:lvl2pPr marL="914400" lvl="1" indent="-431800" algn="l">
              <a:spcBef>
                <a:spcPts val="640"/>
              </a:spcBef>
              <a:spcAft>
                <a:spcPts val="0"/>
              </a:spcAft>
              <a:buClr>
                <a:schemeClr val="lt1"/>
              </a:buClr>
              <a:buSzPts val="3200"/>
              <a:buChar char="–"/>
              <a:defRPr>
                <a:solidFill>
                  <a:schemeClr val="lt1"/>
                </a:solidFill>
              </a:defRPr>
            </a:lvl2pPr>
            <a:lvl3pPr marL="1371600" lvl="2" indent="-406400" algn="l">
              <a:spcBef>
                <a:spcPts val="560"/>
              </a:spcBef>
              <a:spcAft>
                <a:spcPts val="0"/>
              </a:spcAft>
              <a:buClr>
                <a:schemeClr val="lt1"/>
              </a:buClr>
              <a:buSzPts val="2800"/>
              <a:buChar char="•"/>
              <a:defRPr>
                <a:solidFill>
                  <a:schemeClr val="lt1"/>
                </a:solidFill>
              </a:defRPr>
            </a:lvl3pPr>
            <a:lvl4pPr marL="1828800" lvl="3" indent="-406400" algn="l">
              <a:spcBef>
                <a:spcPts val="560"/>
              </a:spcBef>
              <a:spcAft>
                <a:spcPts val="0"/>
              </a:spcAft>
              <a:buClr>
                <a:schemeClr val="lt1"/>
              </a:buClr>
              <a:buSzPts val="2800"/>
              <a:buChar char="–"/>
              <a:defRPr>
                <a:solidFill>
                  <a:schemeClr val="lt1"/>
                </a:solidFill>
              </a:defRPr>
            </a:lvl4pPr>
            <a:lvl5pPr marL="2286000" lvl="4" indent="-381000" algn="l">
              <a:spcBef>
                <a:spcPts val="480"/>
              </a:spcBef>
              <a:spcAft>
                <a:spcPts val="0"/>
              </a:spcAft>
              <a:buClr>
                <a:schemeClr val="lt1"/>
              </a:buClr>
              <a:buSzPts val="24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2 1">
  <p:cSld name="TITLE_AND_BODY_9_1">
    <p:spTree>
      <p:nvGrpSpPr>
        <p:cNvPr id="1" name="Shape 33"/>
        <p:cNvGrpSpPr/>
        <p:nvPr/>
      </p:nvGrpSpPr>
      <p:grpSpPr>
        <a:xfrm>
          <a:off x="0" y="0"/>
          <a:ext cx="0" cy="0"/>
          <a:chOff x="0" y="0"/>
          <a:chExt cx="0" cy="0"/>
        </a:xfrm>
      </p:grpSpPr>
      <p:sp>
        <p:nvSpPr>
          <p:cNvPr id="34" name="Google Shape;34;p8"/>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Autofit/>
          </a:bodyPr>
          <a:lstStyle>
            <a:lvl1pPr marL="457200" lvl="0" indent="-228600">
              <a:spcBef>
                <a:spcPts val="760"/>
              </a:spcBef>
              <a:spcAft>
                <a:spcPts val="0"/>
              </a:spcAft>
              <a:buClr>
                <a:srgbClr val="1F1F1F"/>
              </a:buClr>
              <a:buSzPts val="1400"/>
              <a:buFont typeface="Helvetica Neue"/>
              <a:buNone/>
              <a:defRPr>
                <a:solidFill>
                  <a:srgbClr val="1F1F1F"/>
                </a:solidFill>
                <a:latin typeface="Helvetica Neue"/>
                <a:ea typeface="Helvetica Neue"/>
                <a:cs typeface="Helvetica Neue"/>
                <a:sym typeface="Helvetica Neue"/>
              </a:defRPr>
            </a:lvl1pPr>
            <a:lvl2pPr marL="914400" lvl="1" indent="-431800">
              <a:spcBef>
                <a:spcPts val="640"/>
              </a:spcBef>
              <a:spcAft>
                <a:spcPts val="0"/>
              </a:spcAft>
              <a:buClr>
                <a:srgbClr val="1F1F1F"/>
              </a:buClr>
              <a:buSzPts val="3200"/>
              <a:buFont typeface="Helvetica Neue"/>
              <a:buChar char="–"/>
              <a:defRPr>
                <a:solidFill>
                  <a:srgbClr val="1F1F1F"/>
                </a:solidFill>
                <a:latin typeface="Helvetica Neue"/>
                <a:ea typeface="Helvetica Neue"/>
                <a:cs typeface="Helvetica Neue"/>
                <a:sym typeface="Helvetica Neue"/>
              </a:defRPr>
            </a:lvl2pPr>
            <a:lvl3pPr marL="1371600" lvl="2" indent="-406400">
              <a:spcBef>
                <a:spcPts val="560"/>
              </a:spcBef>
              <a:spcAft>
                <a:spcPts val="0"/>
              </a:spcAft>
              <a:buClr>
                <a:srgbClr val="1F1F1F"/>
              </a:buClr>
              <a:buSzPts val="2800"/>
              <a:buFont typeface="Helvetica Neue"/>
              <a:buChar char="•"/>
              <a:defRPr>
                <a:solidFill>
                  <a:srgbClr val="1F1F1F"/>
                </a:solidFill>
                <a:latin typeface="Helvetica Neue"/>
                <a:ea typeface="Helvetica Neue"/>
                <a:cs typeface="Helvetica Neue"/>
                <a:sym typeface="Helvetica Neue"/>
              </a:defRPr>
            </a:lvl3pPr>
            <a:lvl4pPr marL="1828800" lvl="3" indent="-406400">
              <a:spcBef>
                <a:spcPts val="560"/>
              </a:spcBef>
              <a:spcAft>
                <a:spcPts val="0"/>
              </a:spcAft>
              <a:buClr>
                <a:srgbClr val="1F1F1F"/>
              </a:buClr>
              <a:buSzPts val="2800"/>
              <a:buFont typeface="Helvetica Neue"/>
              <a:buChar char="–"/>
              <a:defRPr>
                <a:solidFill>
                  <a:srgbClr val="1F1F1F"/>
                </a:solidFill>
                <a:latin typeface="Helvetica Neue"/>
                <a:ea typeface="Helvetica Neue"/>
                <a:cs typeface="Helvetica Neue"/>
                <a:sym typeface="Helvetica Neue"/>
              </a:defRPr>
            </a:lvl4pPr>
            <a:lvl5pPr marL="2286000" lvl="4" indent="-381000">
              <a:spcBef>
                <a:spcPts val="480"/>
              </a:spcBef>
              <a:spcAft>
                <a:spcPts val="0"/>
              </a:spcAft>
              <a:buClr>
                <a:srgbClr val="1F1F1F"/>
              </a:buClr>
              <a:buSzPts val="2400"/>
              <a:buFont typeface="Helvetica Neue"/>
              <a:buChar char="»"/>
              <a:defRPr>
                <a:solidFill>
                  <a:srgbClr val="1F1F1F"/>
                </a:solidFill>
                <a:latin typeface="Helvetica Neue"/>
                <a:ea typeface="Helvetica Neue"/>
                <a:cs typeface="Helvetica Neue"/>
                <a:sym typeface="Helvetica Neue"/>
              </a:defRPr>
            </a:lvl5pPr>
            <a:lvl6pPr marL="2743200" lvl="5" indent="-397954">
              <a:spcBef>
                <a:spcPts val="533"/>
              </a:spcBef>
              <a:spcAft>
                <a:spcPts val="0"/>
              </a:spcAft>
              <a:buClr>
                <a:srgbClr val="1F1F1F"/>
              </a:buClr>
              <a:buSzPts val="2667"/>
              <a:buFont typeface="Helvetica Neue"/>
              <a:buChar char="•"/>
              <a:defRPr>
                <a:solidFill>
                  <a:srgbClr val="1F1F1F"/>
                </a:solidFill>
                <a:latin typeface="Helvetica Neue"/>
                <a:ea typeface="Helvetica Neue"/>
                <a:cs typeface="Helvetica Neue"/>
                <a:sym typeface="Helvetica Neue"/>
              </a:defRPr>
            </a:lvl6pPr>
            <a:lvl7pPr marL="3200400" lvl="6" indent="-397954">
              <a:spcBef>
                <a:spcPts val="533"/>
              </a:spcBef>
              <a:spcAft>
                <a:spcPts val="0"/>
              </a:spcAft>
              <a:buClr>
                <a:srgbClr val="1F1F1F"/>
              </a:buClr>
              <a:buSzPts val="2667"/>
              <a:buFont typeface="Helvetica Neue"/>
              <a:buChar char="•"/>
              <a:defRPr>
                <a:solidFill>
                  <a:srgbClr val="1F1F1F"/>
                </a:solidFill>
                <a:latin typeface="Helvetica Neue"/>
                <a:ea typeface="Helvetica Neue"/>
                <a:cs typeface="Helvetica Neue"/>
                <a:sym typeface="Helvetica Neue"/>
              </a:defRPr>
            </a:lvl7pPr>
            <a:lvl8pPr marL="3657600" lvl="7" indent="-397954">
              <a:spcBef>
                <a:spcPts val="533"/>
              </a:spcBef>
              <a:spcAft>
                <a:spcPts val="0"/>
              </a:spcAft>
              <a:buClr>
                <a:srgbClr val="1F1F1F"/>
              </a:buClr>
              <a:buSzPts val="2667"/>
              <a:buFont typeface="Helvetica Neue"/>
              <a:buChar char="•"/>
              <a:defRPr>
                <a:solidFill>
                  <a:srgbClr val="1F1F1F"/>
                </a:solidFill>
                <a:latin typeface="Helvetica Neue"/>
                <a:ea typeface="Helvetica Neue"/>
                <a:cs typeface="Helvetica Neue"/>
                <a:sym typeface="Helvetica Neue"/>
              </a:defRPr>
            </a:lvl8pPr>
            <a:lvl9pPr marL="4114800" lvl="8" indent="-397954">
              <a:spcBef>
                <a:spcPts val="533"/>
              </a:spcBef>
              <a:spcAft>
                <a:spcPts val="0"/>
              </a:spcAft>
              <a:buClr>
                <a:srgbClr val="1F1F1F"/>
              </a:buClr>
              <a:buSzPts val="2667"/>
              <a:buFont typeface="Helvetica Neue"/>
              <a:buChar char="•"/>
              <a:defRPr>
                <a:solidFill>
                  <a:srgbClr val="1F1F1F"/>
                </a:solidFill>
                <a:latin typeface="Helvetica Neue"/>
                <a:ea typeface="Helvetica Neue"/>
                <a:cs typeface="Helvetica Neue"/>
                <a:sym typeface="Helvetica Neue"/>
              </a:defRPr>
            </a:lvl9pPr>
          </a:lstStyle>
          <a:p>
            <a:endParaRPr/>
          </a:p>
        </p:txBody>
      </p:sp>
      <p:sp>
        <p:nvSpPr>
          <p:cNvPr id="35" name="Google Shape;35;p8"/>
          <p:cNvSpPr txBox="1"/>
          <p:nvPr/>
        </p:nvSpPr>
        <p:spPr>
          <a:xfrm>
            <a:off x="9657733" y="6316833"/>
            <a:ext cx="2244300" cy="426900"/>
          </a:xfrm>
          <a:prstGeom prst="rect">
            <a:avLst/>
          </a:prstGeom>
          <a:noFill/>
          <a:ln>
            <a:noFill/>
          </a:ln>
        </p:spPr>
        <p:txBody>
          <a:bodyPr spcFirstLastPara="1" wrap="square" lIns="121900" tIns="121900" rIns="121900" bIns="121900" anchor="b" anchorCtr="0">
            <a:noAutofit/>
          </a:bodyPr>
          <a:lstStyle/>
          <a:p>
            <a:pPr marL="0" lvl="0" indent="0" algn="ctr" rtl="0">
              <a:spcBef>
                <a:spcPts val="800"/>
              </a:spcBef>
              <a:spcAft>
                <a:spcPts val="0"/>
              </a:spcAft>
              <a:buNone/>
            </a:pPr>
            <a:r>
              <a:rPr lang="en-US" sz="800">
                <a:solidFill>
                  <a:srgbClr val="999999"/>
                </a:solidFill>
                <a:latin typeface="Helvetica Neue"/>
                <a:ea typeface="Helvetica Neue"/>
                <a:cs typeface="Helvetica Neue"/>
                <a:sym typeface="Helvetica Neue"/>
              </a:rPr>
              <a:t>CONFIDENTIAL  //  Property of Trovata, Inc</a:t>
            </a:r>
            <a:endParaRPr sz="800" u="sng">
              <a:solidFill>
                <a:srgbClr val="999999"/>
              </a:solidFill>
              <a:latin typeface="Helvetica Neue"/>
              <a:ea typeface="Helvetica Neue"/>
              <a:cs typeface="Helvetica Neue"/>
              <a:sym typeface="Helvetica Neue"/>
            </a:endParaRPr>
          </a:p>
        </p:txBody>
      </p:sp>
      <p:sp>
        <p:nvSpPr>
          <p:cNvPr id="36" name="Google Shape;36;p8"/>
          <p:cNvSpPr txBox="1"/>
          <p:nvPr/>
        </p:nvSpPr>
        <p:spPr>
          <a:xfrm>
            <a:off x="11636233" y="6316633"/>
            <a:ext cx="392100" cy="427200"/>
          </a:xfrm>
          <a:prstGeom prst="rect">
            <a:avLst/>
          </a:prstGeom>
          <a:noFill/>
          <a:ln>
            <a:noFill/>
          </a:ln>
        </p:spPr>
        <p:txBody>
          <a:bodyPr spcFirstLastPara="1" wrap="square" lIns="121900" tIns="121900" rIns="121900" bIns="121900" anchor="b" anchorCtr="0">
            <a:noAutofit/>
          </a:bodyPr>
          <a:lstStyle/>
          <a:p>
            <a:pPr marL="0" lvl="0" indent="0" algn="r" rtl="0">
              <a:spcBef>
                <a:spcPts val="0"/>
              </a:spcBef>
              <a:spcAft>
                <a:spcPts val="0"/>
              </a:spcAft>
              <a:buNone/>
            </a:pPr>
            <a:fld id="{00000000-1234-1234-1234-123412341234}" type="slidenum">
              <a:rPr lang="en-US" sz="800">
                <a:solidFill>
                  <a:srgbClr val="999999"/>
                </a:solidFill>
                <a:latin typeface="Lato"/>
                <a:ea typeface="Lato"/>
                <a:cs typeface="Lato"/>
                <a:sym typeface="Lato"/>
              </a:rPr>
              <a:t>‹#›</a:t>
            </a:fld>
            <a:endParaRPr sz="800">
              <a:solidFill>
                <a:srgbClr val="999999"/>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9">
            <a:alphaModFix/>
          </a:blip>
          <a:srcRect/>
          <a:stretch/>
        </p:blipFill>
        <p:spPr>
          <a:xfrm>
            <a:off x="3174" y="1785"/>
            <a:ext cx="12185651" cy="6854429"/>
          </a:xfrm>
          <a:prstGeom prst="rect">
            <a:avLst/>
          </a:prstGeom>
          <a:noFill/>
          <a:ln>
            <a:noFill/>
          </a:ln>
        </p:spPr>
      </p:pic>
      <p:sp>
        <p:nvSpPr>
          <p:cNvPr id="7" name="Google Shape;7;p1"/>
          <p:cNvSpPr txBox="1">
            <a:spLocks noGrp="1"/>
          </p:cNvSpPr>
          <p:nvPr>
            <p:ph type="title"/>
          </p:nvPr>
        </p:nvSpPr>
        <p:spPr>
          <a:xfrm>
            <a:off x="606176" y="374650"/>
            <a:ext cx="10945402"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800" b="1" i="0" u="none" strike="noStrike" cap="none">
                <a:solidFill>
                  <a:schemeClr val="accent2"/>
                </a:solidFill>
                <a:latin typeface="Libre Franklin Medium"/>
                <a:ea typeface="Libre Franklin Medium"/>
                <a:cs typeface="Libre Franklin Medium"/>
                <a:sym typeface="Libre Franklin Medium"/>
              </a:defRPr>
            </a:lvl1pPr>
            <a:lvl2pPr marR="0" lvl="1" algn="l" rtl="0">
              <a:spcBef>
                <a:spcPts val="0"/>
              </a:spcBef>
              <a:spcAft>
                <a:spcPts val="0"/>
              </a:spcAft>
              <a:buSzPts val="1400"/>
              <a:buNone/>
              <a:defRPr sz="4800" b="1" i="0" u="none" strike="noStrike" cap="none">
                <a:solidFill>
                  <a:schemeClr val="accent2"/>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4800" b="1" i="0" u="none" strike="noStrike" cap="none">
                <a:solidFill>
                  <a:schemeClr val="accent2"/>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4800" b="1" i="0" u="none" strike="noStrike" cap="none">
                <a:solidFill>
                  <a:schemeClr val="accent2"/>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4800" b="1" i="0" u="none" strike="noStrike" cap="none">
                <a:solidFill>
                  <a:schemeClr val="accent2"/>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4800" b="1" i="0" u="none" strike="noStrike" cap="none">
                <a:solidFill>
                  <a:schemeClr val="accent2"/>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4800" b="1" i="0" u="none" strike="noStrike" cap="none">
                <a:solidFill>
                  <a:schemeClr val="accent2"/>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4800" b="1" i="0" u="none" strike="noStrike" cap="none">
                <a:solidFill>
                  <a:schemeClr val="accent2"/>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4800" b="1" i="0" u="none" strike="noStrike" cap="none">
                <a:solidFill>
                  <a:schemeClr val="accent2"/>
                </a:solidFill>
                <a:latin typeface="Libre Franklin Medium"/>
                <a:ea typeface="Libre Franklin Medium"/>
                <a:cs typeface="Libre Franklin Medium"/>
                <a:sym typeface="Libre Franklin Medium"/>
              </a:defRPr>
            </a:lvl9pPr>
          </a:lstStyle>
          <a:p>
            <a:endParaRPr/>
          </a:p>
        </p:txBody>
      </p:sp>
      <p:sp>
        <p:nvSpPr>
          <p:cNvPr id="8" name="Google Shape;8;p1"/>
          <p:cNvSpPr txBox="1">
            <a:spLocks noGrp="1"/>
          </p:cNvSpPr>
          <p:nvPr>
            <p:ph type="body" idx="1"/>
          </p:nvPr>
        </p:nvSpPr>
        <p:spPr>
          <a:xfrm>
            <a:off x="606176" y="1600200"/>
            <a:ext cx="10945402" cy="42926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60"/>
              </a:spcBef>
              <a:spcAft>
                <a:spcPts val="0"/>
              </a:spcAft>
              <a:buSzPts val="1400"/>
              <a:buNone/>
              <a:defRPr sz="3800" b="1" i="0" u="none" strike="noStrike" cap="none">
                <a:solidFill>
                  <a:schemeClr val="dk2"/>
                </a:solidFill>
                <a:latin typeface="Libre Franklin Medium"/>
                <a:ea typeface="Libre Franklin Medium"/>
                <a:cs typeface="Libre Franklin Medium"/>
                <a:sym typeface="Libre Franklin Medium"/>
              </a:defRPr>
            </a:lvl1pPr>
            <a:lvl2pPr marL="914400" marR="0" lvl="1" indent="-431800" algn="l" rtl="0">
              <a:spcBef>
                <a:spcPts val="640"/>
              </a:spcBef>
              <a:spcAft>
                <a:spcPts val="0"/>
              </a:spcAft>
              <a:buClr>
                <a:schemeClr val="dk1"/>
              </a:buClr>
              <a:buSzPts val="3200"/>
              <a:buFont typeface="Arial"/>
              <a:buChar char="–"/>
              <a:defRPr sz="3200" b="0" i="0" u="none" strike="noStrike" cap="none">
                <a:solidFill>
                  <a:schemeClr val="dk1"/>
                </a:solidFill>
                <a:latin typeface="Libre Franklin Medium"/>
                <a:ea typeface="Libre Franklin Medium"/>
                <a:cs typeface="Libre Franklin Medium"/>
                <a:sym typeface="Libre Franklin Medium"/>
              </a:defRPr>
            </a:lvl2pPr>
            <a:lvl3pPr marL="1371600" marR="0" lvl="2" indent="-406400" algn="l" rtl="0">
              <a:spcBef>
                <a:spcPts val="560"/>
              </a:spcBef>
              <a:spcAft>
                <a:spcPts val="0"/>
              </a:spcAft>
              <a:buClr>
                <a:schemeClr val="dk1"/>
              </a:buClr>
              <a:buSzPts val="2800"/>
              <a:buFont typeface="Arial"/>
              <a:buChar char="•"/>
              <a:defRPr sz="2800" b="1" i="0" u="none" strike="noStrike" cap="none">
                <a:solidFill>
                  <a:schemeClr val="dk1"/>
                </a:solidFill>
                <a:latin typeface="Libre Franklin Medium"/>
                <a:ea typeface="Libre Franklin Medium"/>
                <a:cs typeface="Libre Franklin Medium"/>
                <a:sym typeface="Libre Franklin Medium"/>
              </a:defRPr>
            </a:lvl3pPr>
            <a:lvl4pPr marL="1828800" marR="0" lvl="3" indent="-406400" algn="l" rtl="0">
              <a:spcBef>
                <a:spcPts val="560"/>
              </a:spcBef>
              <a:spcAft>
                <a:spcPts val="0"/>
              </a:spcAft>
              <a:buClr>
                <a:schemeClr val="dk1"/>
              </a:buClr>
              <a:buSzPts val="2800"/>
              <a:buFont typeface="Arial"/>
              <a:buChar char="–"/>
              <a:defRPr sz="2800" b="1" i="0" u="none" strike="noStrike" cap="none">
                <a:solidFill>
                  <a:schemeClr val="dk1"/>
                </a:solidFill>
                <a:latin typeface="Libre Franklin Medium"/>
                <a:ea typeface="Libre Franklin Medium"/>
                <a:cs typeface="Libre Franklin Medium"/>
                <a:sym typeface="Libre Franklin Medium"/>
              </a:defRPr>
            </a:lvl4pPr>
            <a:lvl5pPr marL="2286000" marR="0" lvl="4" indent="-381000" algn="l" rtl="0">
              <a:spcBef>
                <a:spcPts val="480"/>
              </a:spcBef>
              <a:spcAft>
                <a:spcPts val="0"/>
              </a:spcAft>
              <a:buClr>
                <a:schemeClr val="dk1"/>
              </a:buClr>
              <a:buSzPts val="2400"/>
              <a:buFont typeface="Arial"/>
              <a:buChar char="»"/>
              <a:defRPr sz="2400" b="0" i="0" u="none" strike="noStrike" cap="none">
                <a:solidFill>
                  <a:schemeClr val="dk1"/>
                </a:solidFill>
                <a:latin typeface="Libre Franklin Medium"/>
                <a:ea typeface="Libre Franklin Medium"/>
                <a:cs typeface="Libre Franklin Medium"/>
                <a:sym typeface="Libre Franklin Medium"/>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Libre Franklin Medium"/>
                <a:ea typeface="Libre Franklin Medium"/>
                <a:cs typeface="Libre Franklin Medium"/>
                <a:sym typeface="Libre Franklin Medium"/>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Libre Franklin Medium"/>
                <a:ea typeface="Libre Franklin Medium"/>
                <a:cs typeface="Libre Franklin Medium"/>
                <a:sym typeface="Libre Franklin Medium"/>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Libre Franklin Medium"/>
                <a:ea typeface="Libre Franklin Medium"/>
                <a:cs typeface="Libre Franklin Medium"/>
                <a:sym typeface="Libre Franklin Medium"/>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Libre Franklin Medium"/>
                <a:ea typeface="Libre Franklin Medium"/>
                <a:cs typeface="Libre Franklin Medium"/>
                <a:sym typeface="Libre Franklin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9"/>
          <p:cNvSpPr txBox="1">
            <a:spLocks noGrp="1"/>
          </p:cNvSpPr>
          <p:nvPr>
            <p:ph type="ctrTitle"/>
          </p:nvPr>
        </p:nvSpPr>
        <p:spPr>
          <a:xfrm>
            <a:off x="626166" y="2287867"/>
            <a:ext cx="10499034" cy="201292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dirty="0"/>
              <a:t>Agile Treasury, Real Results: </a:t>
            </a:r>
            <a:br>
              <a:rPr lang="en-US" dirty="0"/>
            </a:br>
            <a:r>
              <a:rPr lang="en-US" dirty="0"/>
              <a:t>Cash Visibility at Scale</a:t>
            </a:r>
            <a:endParaRPr dirty="0"/>
          </a:p>
        </p:txBody>
      </p:sp>
      <p:sp>
        <p:nvSpPr>
          <p:cNvPr id="42" name="Google Shape;42;p9"/>
          <p:cNvSpPr txBox="1">
            <a:spLocks noGrp="1"/>
          </p:cNvSpPr>
          <p:nvPr>
            <p:ph type="body" idx="1"/>
          </p:nvPr>
        </p:nvSpPr>
        <p:spPr>
          <a:xfrm>
            <a:off x="5949163" y="4409537"/>
            <a:ext cx="5175900" cy="1511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667"/>
              <a:buFont typeface="Libre Franklin Medium"/>
              <a:buNone/>
            </a:pPr>
            <a:r>
              <a:rPr lang="en-US"/>
              <a:t>Paul Bramwell</a:t>
            </a:r>
            <a:br>
              <a:rPr lang="en-US"/>
            </a:br>
            <a:r>
              <a:rPr lang="en-US" sz="1350" b="0">
                <a:latin typeface="Libre Franklin"/>
                <a:ea typeface="Libre Franklin"/>
                <a:cs typeface="Libre Franklin"/>
                <a:sym typeface="Libre Franklin"/>
              </a:rPr>
              <a:t>Enterprise Treasury Lead, Trovata</a:t>
            </a:r>
            <a:endParaRPr sz="1350" b="0">
              <a:latin typeface="Libre Franklin"/>
              <a:ea typeface="Libre Franklin"/>
              <a:cs typeface="Libre Franklin"/>
              <a:sym typeface="Libre Franklin"/>
            </a:endParaRPr>
          </a:p>
          <a:p>
            <a:pPr marL="0" lvl="0" indent="0" algn="l" rtl="0">
              <a:spcBef>
                <a:spcPts val="0"/>
              </a:spcBef>
              <a:spcAft>
                <a:spcPts val="0"/>
              </a:spcAft>
              <a:buClr>
                <a:schemeClr val="lt1"/>
              </a:buClr>
              <a:buSzPts val="2667"/>
              <a:buFont typeface="Libre Franklin Medium"/>
              <a:buNone/>
            </a:pPr>
            <a:endParaRPr/>
          </a:p>
        </p:txBody>
      </p:sp>
      <p:sp>
        <p:nvSpPr>
          <p:cNvPr id="43" name="Google Shape;43;p9"/>
          <p:cNvSpPr txBox="1">
            <a:spLocks noGrp="1"/>
          </p:cNvSpPr>
          <p:nvPr>
            <p:ph type="body" idx="2"/>
          </p:nvPr>
        </p:nvSpPr>
        <p:spPr>
          <a:xfrm>
            <a:off x="626167" y="4409537"/>
            <a:ext cx="5205674" cy="151125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667"/>
              <a:buFont typeface="Libre Franklin Medium"/>
              <a:buNone/>
            </a:pPr>
            <a:r>
              <a:rPr lang="en-US"/>
              <a:t>Bruce Edlund</a:t>
            </a:r>
            <a:br>
              <a:rPr lang="en-US"/>
            </a:br>
            <a:r>
              <a:rPr lang="en-US" sz="1367" b="0">
                <a:latin typeface="Libre Franklin"/>
                <a:ea typeface="Libre Franklin"/>
                <a:cs typeface="Libre Franklin"/>
                <a:sym typeface="Libre Franklin"/>
              </a:rPr>
              <a:t>Group Director, Assistant Treasurer at Cloud Software Group</a:t>
            </a:r>
            <a:endParaRPr sz="1367" b="0">
              <a:latin typeface="Libre Franklin"/>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609600" y="374255"/>
            <a:ext cx="97365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900"/>
              <a:t>AI: Your Next Employee?</a:t>
            </a:r>
            <a:endParaRPr sz="3900"/>
          </a:p>
        </p:txBody>
      </p:sp>
      <p:pic>
        <p:nvPicPr>
          <p:cNvPr id="119" name="Google Shape;119;p18" title="image-1.png"/>
          <p:cNvPicPr preferRelativeResize="0"/>
          <p:nvPr/>
        </p:nvPicPr>
        <p:blipFill>
          <a:blip r:embed="rId3">
            <a:alphaModFix/>
          </a:blip>
          <a:stretch>
            <a:fillRect/>
          </a:stretch>
        </p:blipFill>
        <p:spPr>
          <a:xfrm>
            <a:off x="1299375" y="2109059"/>
            <a:ext cx="5357774" cy="3825175"/>
          </a:xfrm>
          <a:prstGeom prst="rect">
            <a:avLst/>
          </a:prstGeom>
          <a:noFill/>
          <a:ln>
            <a:noFill/>
          </a:ln>
        </p:spPr>
      </p:pic>
      <p:pic>
        <p:nvPicPr>
          <p:cNvPr id="120" name="Google Shape;120;p18" title="frame-2.png"/>
          <p:cNvPicPr preferRelativeResize="0"/>
          <p:nvPr/>
        </p:nvPicPr>
        <p:blipFill>
          <a:blip r:embed="rId4">
            <a:alphaModFix/>
          </a:blip>
          <a:stretch>
            <a:fillRect/>
          </a:stretch>
        </p:blipFill>
        <p:spPr>
          <a:xfrm>
            <a:off x="6530075" y="2108363"/>
            <a:ext cx="5357776" cy="38491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txBox="1">
            <a:spLocks noGrp="1"/>
          </p:cNvSpPr>
          <p:nvPr>
            <p:ph type="body" idx="1"/>
          </p:nvPr>
        </p:nvSpPr>
        <p:spPr>
          <a:xfrm>
            <a:off x="1508551" y="4748001"/>
            <a:ext cx="5018988" cy="73199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750" dirty="0">
                <a:solidFill>
                  <a:schemeClr val="dk1"/>
                </a:solidFill>
                <a:latin typeface="Lexend"/>
                <a:ea typeface="Lexend"/>
                <a:cs typeface="Lexend"/>
                <a:sym typeface="Lexend"/>
              </a:rPr>
              <a:t>Learn more at Trovata.io</a:t>
            </a:r>
            <a:br>
              <a:rPr lang="en-US" sz="2050" b="0" dirty="0">
                <a:solidFill>
                  <a:schemeClr val="dk1"/>
                </a:solidFill>
                <a:latin typeface="Lexend Light"/>
                <a:ea typeface="Lexend Light"/>
                <a:cs typeface="Lexend Light"/>
                <a:sym typeface="Lexend Light"/>
              </a:rPr>
            </a:br>
            <a:r>
              <a:rPr lang="en-US" sz="1550" b="0" dirty="0">
                <a:solidFill>
                  <a:schemeClr val="dk1"/>
                </a:solidFill>
                <a:latin typeface="Lexend Light"/>
                <a:ea typeface="Lexend Light"/>
                <a:cs typeface="Lexend Light"/>
                <a:sym typeface="Lexend Light"/>
              </a:rPr>
              <a:t>Connect with Paul: paul.bramwell@trovata.io</a:t>
            </a:r>
            <a:endParaRPr sz="2300" b="0" dirty="0">
              <a:solidFill>
                <a:schemeClr val="dk1"/>
              </a:solidFill>
              <a:latin typeface="Lexend Light"/>
              <a:ea typeface="Lexend Light"/>
              <a:cs typeface="Lexend Light"/>
              <a:sym typeface="Lexend Light"/>
            </a:endParaRPr>
          </a:p>
        </p:txBody>
      </p:sp>
      <p:sp>
        <p:nvSpPr>
          <p:cNvPr id="126" name="Google Shape;126;p19"/>
          <p:cNvSpPr txBox="1">
            <a:spLocks noGrp="1"/>
          </p:cNvSpPr>
          <p:nvPr>
            <p:ph type="title"/>
          </p:nvPr>
        </p:nvSpPr>
        <p:spPr>
          <a:xfrm>
            <a:off x="609600" y="374255"/>
            <a:ext cx="97365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Q&amp;A</a:t>
            </a:r>
            <a:endParaRPr dirty="0"/>
          </a:p>
        </p:txBody>
      </p:sp>
      <p:cxnSp>
        <p:nvCxnSpPr>
          <p:cNvPr id="127" name="Google Shape;127;p19"/>
          <p:cNvCxnSpPr>
            <a:cxnSpLocks/>
          </p:cNvCxnSpPr>
          <p:nvPr/>
        </p:nvCxnSpPr>
        <p:spPr>
          <a:xfrm>
            <a:off x="1613032" y="5247348"/>
            <a:ext cx="260720" cy="0"/>
          </a:xfrm>
          <a:prstGeom prst="straightConnector1">
            <a:avLst/>
          </a:prstGeom>
          <a:noFill/>
          <a:ln w="28575" cap="flat" cmpd="sng">
            <a:solidFill>
              <a:schemeClr val="accent4"/>
            </a:solidFill>
            <a:prstDash val="solid"/>
            <a:round/>
            <a:headEnd type="none" w="med" len="med"/>
            <a:tailEnd type="none" w="med" len="med"/>
          </a:ln>
        </p:spPr>
      </p:cxnSp>
      <p:pic>
        <p:nvPicPr>
          <p:cNvPr id="4" name="Google Shape;50;p10">
            <a:extLst>
              <a:ext uri="{FF2B5EF4-FFF2-40B4-BE49-F238E27FC236}">
                <a16:creationId xmlns:a16="http://schemas.microsoft.com/office/drawing/2014/main" id="{0F32AED9-A8E3-8D27-8AF6-214FEE1CDB54}"/>
              </a:ext>
            </a:extLst>
          </p:cNvPr>
          <p:cNvPicPr preferRelativeResize="0"/>
          <p:nvPr/>
        </p:nvPicPr>
        <p:blipFill rotWithShape="1">
          <a:blip r:embed="rId3">
            <a:alphaModFix/>
          </a:blip>
          <a:srcRect/>
          <a:stretch/>
        </p:blipFill>
        <p:spPr>
          <a:xfrm>
            <a:off x="2246721" y="1476728"/>
            <a:ext cx="2601536" cy="2688882"/>
          </a:xfrm>
          <a:prstGeom prst="ellipse">
            <a:avLst/>
          </a:prstGeom>
          <a:noFill/>
          <a:ln w="19050" cap="flat" cmpd="sng">
            <a:solidFill>
              <a:schemeClr val="accent4"/>
            </a:solidFill>
            <a:prstDash val="solid"/>
            <a:round/>
            <a:headEnd type="none" w="sm" len="sm"/>
            <a:tailEnd type="none" w="sm" len="sm"/>
          </a:ln>
        </p:spPr>
      </p:pic>
      <p:pic>
        <p:nvPicPr>
          <p:cNvPr id="5" name="Google Shape;56;p11">
            <a:extLst>
              <a:ext uri="{FF2B5EF4-FFF2-40B4-BE49-F238E27FC236}">
                <a16:creationId xmlns:a16="http://schemas.microsoft.com/office/drawing/2014/main" id="{D272EA7D-CD9D-169B-1476-B89A32DCCD1B}"/>
              </a:ext>
            </a:extLst>
          </p:cNvPr>
          <p:cNvPicPr preferRelativeResize="0"/>
          <p:nvPr/>
        </p:nvPicPr>
        <p:blipFill>
          <a:blip r:embed="rId4">
            <a:alphaModFix/>
          </a:blip>
          <a:stretch>
            <a:fillRect/>
          </a:stretch>
        </p:blipFill>
        <p:spPr>
          <a:xfrm>
            <a:off x="6816757" y="1300150"/>
            <a:ext cx="2601536" cy="2688674"/>
          </a:xfrm>
          <a:prstGeom prst="ellipse">
            <a:avLst/>
          </a:prstGeom>
          <a:noFill/>
          <a:ln w="19050" cap="flat" cmpd="sng">
            <a:solidFill>
              <a:schemeClr val="accent4"/>
            </a:solidFill>
            <a:prstDash val="solid"/>
            <a:round/>
            <a:headEnd type="none" w="sm" len="sm"/>
            <a:tailEnd type="none" w="sm" len="sm"/>
          </a:ln>
        </p:spPr>
      </p:pic>
      <p:sp>
        <p:nvSpPr>
          <p:cNvPr id="9" name="Google Shape;48;p10">
            <a:extLst>
              <a:ext uri="{FF2B5EF4-FFF2-40B4-BE49-F238E27FC236}">
                <a16:creationId xmlns:a16="http://schemas.microsoft.com/office/drawing/2014/main" id="{4215CE86-FE94-DB6A-60F7-DFF7C1502185}"/>
              </a:ext>
            </a:extLst>
          </p:cNvPr>
          <p:cNvSpPr txBox="1">
            <a:spLocks/>
          </p:cNvSpPr>
          <p:nvPr/>
        </p:nvSpPr>
        <p:spPr>
          <a:xfrm>
            <a:off x="2246721" y="4125082"/>
            <a:ext cx="2208704" cy="516074"/>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853"/>
              </a:spcBef>
            </a:pPr>
            <a:r>
              <a:rPr lang="en-US" sz="2000" dirty="0"/>
              <a:t>Paul Bramwell</a:t>
            </a:r>
            <a:endParaRPr lang="en-US" sz="2000" dirty="0">
              <a:solidFill>
                <a:schemeClr val="dk1"/>
              </a:solidFill>
              <a:latin typeface="Libre Franklin"/>
              <a:ea typeface="Libre Franklin"/>
              <a:cs typeface="Libre Franklin"/>
              <a:sym typeface="Libre Franklin"/>
            </a:endParaRPr>
          </a:p>
        </p:txBody>
      </p:sp>
      <p:sp>
        <p:nvSpPr>
          <p:cNvPr id="10" name="Google Shape;55;p11">
            <a:extLst>
              <a:ext uri="{FF2B5EF4-FFF2-40B4-BE49-F238E27FC236}">
                <a16:creationId xmlns:a16="http://schemas.microsoft.com/office/drawing/2014/main" id="{31C789EC-EC73-44F8-01B6-95DC355CE581}"/>
              </a:ext>
            </a:extLst>
          </p:cNvPr>
          <p:cNvSpPr txBox="1">
            <a:spLocks/>
          </p:cNvSpPr>
          <p:nvPr/>
        </p:nvSpPr>
        <p:spPr>
          <a:xfrm>
            <a:off x="7142764" y="4161244"/>
            <a:ext cx="2208704" cy="586757"/>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853"/>
              </a:spcBef>
            </a:pPr>
            <a:r>
              <a:rPr lang="en-US" sz="2000" dirty="0"/>
              <a:t>Bruce Edlund</a:t>
            </a:r>
            <a:endParaRPr lang="en-US" sz="2000" dirty="0">
              <a:solidFill>
                <a:schemeClr val="dk1"/>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10"/>
          <p:cNvSpPr txBox="1">
            <a:spLocks noGrp="1"/>
          </p:cNvSpPr>
          <p:nvPr>
            <p:ph type="body" idx="2"/>
          </p:nvPr>
        </p:nvSpPr>
        <p:spPr>
          <a:xfrm>
            <a:off x="490403" y="400208"/>
            <a:ext cx="5427000" cy="5456400"/>
          </a:xfrm>
          <a:prstGeom prst="rect">
            <a:avLst/>
          </a:prstGeom>
        </p:spPr>
        <p:txBody>
          <a:bodyPr spcFirstLastPara="1" wrap="square" lIns="91425" tIns="45700" rIns="91425" bIns="45700" anchor="t" anchorCtr="0">
            <a:noAutofit/>
          </a:bodyPr>
          <a:lstStyle/>
          <a:p>
            <a:pPr marL="0" lvl="0" indent="0" algn="l" rtl="0">
              <a:spcBef>
                <a:spcPts val="853"/>
              </a:spcBef>
              <a:spcAft>
                <a:spcPts val="0"/>
              </a:spcAft>
              <a:buNone/>
            </a:pPr>
            <a:r>
              <a:rPr lang="en-US" sz="3900" dirty="0"/>
              <a:t>Paul Bramwell</a:t>
            </a:r>
            <a:endParaRPr dirty="0"/>
          </a:p>
          <a:p>
            <a:pPr marL="0" lvl="0" indent="0" algn="l" rtl="0">
              <a:spcBef>
                <a:spcPts val="853"/>
              </a:spcBef>
              <a:spcAft>
                <a:spcPts val="0"/>
              </a:spcAft>
              <a:buNone/>
            </a:pPr>
            <a:br>
              <a:rPr lang="en-US" sz="1700" b="0" dirty="0">
                <a:solidFill>
                  <a:schemeClr val="dk1"/>
                </a:solidFill>
                <a:latin typeface="Libre Franklin"/>
                <a:ea typeface="Libre Franklin"/>
                <a:cs typeface="Libre Franklin"/>
                <a:sym typeface="Libre Franklin"/>
              </a:rPr>
            </a:br>
            <a:r>
              <a:rPr lang="en-US" sz="1700" b="0" dirty="0">
                <a:solidFill>
                  <a:schemeClr val="dk1"/>
                </a:solidFill>
                <a:latin typeface="Libre Franklin"/>
                <a:ea typeface="Libre Franklin"/>
                <a:cs typeface="Libre Franklin"/>
                <a:sym typeface="Libre Franklin"/>
              </a:rPr>
              <a:t>Paul is Trovata's Enterprise Treasury Lead and brings over 3 decades of experience in the corporate treasury world. Paul has worked for two of the largest treasury system vendors in various senior roles and was a Partner in Ernst &amp; Young's treasury advisory service. Paul has worked with some of the largest and most complex global treasury groups in all aspects of the treasury function. Originally from the UK, Paul has lived in the US since 2003 and is a self-confessed tech addict who likes to read user manuals for fun.</a:t>
            </a:r>
            <a:endParaRPr sz="1700" b="0" dirty="0">
              <a:solidFill>
                <a:schemeClr val="dk1"/>
              </a:solidFill>
              <a:latin typeface="Libre Franklin"/>
              <a:ea typeface="Libre Franklin"/>
              <a:cs typeface="Libre Franklin"/>
              <a:sym typeface="Libre Franklin"/>
            </a:endParaRPr>
          </a:p>
        </p:txBody>
      </p:sp>
      <p:pic>
        <p:nvPicPr>
          <p:cNvPr id="49" name="Google Shape;49;p10"/>
          <p:cNvPicPr preferRelativeResize="0"/>
          <p:nvPr/>
        </p:nvPicPr>
        <p:blipFill>
          <a:blip r:embed="rId3">
            <a:alphaModFix/>
          </a:blip>
          <a:stretch>
            <a:fillRect/>
          </a:stretch>
        </p:blipFill>
        <p:spPr>
          <a:xfrm>
            <a:off x="7381450" y="1487400"/>
            <a:ext cx="3883500" cy="3883200"/>
          </a:xfrm>
          <a:prstGeom prst="ellipse">
            <a:avLst/>
          </a:prstGeom>
          <a:noFill/>
          <a:ln w="9525" cap="flat" cmpd="sng">
            <a:solidFill>
              <a:srgbClr val="9AFFC2"/>
            </a:solidFill>
            <a:prstDash val="solid"/>
            <a:round/>
            <a:headEnd type="none" w="sm" len="sm"/>
            <a:tailEnd type="none" w="sm" len="sm"/>
          </a:ln>
        </p:spPr>
      </p:pic>
      <p:pic>
        <p:nvPicPr>
          <p:cNvPr id="50" name="Google Shape;50;p10"/>
          <p:cNvPicPr preferRelativeResize="0"/>
          <p:nvPr/>
        </p:nvPicPr>
        <p:blipFill rotWithShape="1">
          <a:blip r:embed="rId4">
            <a:alphaModFix/>
          </a:blip>
          <a:srcRect/>
          <a:stretch/>
        </p:blipFill>
        <p:spPr>
          <a:xfrm>
            <a:off x="7381450" y="1487250"/>
            <a:ext cx="3883500" cy="3883500"/>
          </a:xfrm>
          <a:prstGeom prst="ellipse">
            <a:avLst/>
          </a:prstGeom>
          <a:noFill/>
          <a:ln w="19050" cap="flat" cmpd="sng">
            <a:solidFill>
              <a:schemeClr val="accent4"/>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txBox="1">
            <a:spLocks noGrp="1"/>
          </p:cNvSpPr>
          <p:nvPr>
            <p:ph type="body" idx="2"/>
          </p:nvPr>
        </p:nvSpPr>
        <p:spPr>
          <a:xfrm>
            <a:off x="490403" y="400208"/>
            <a:ext cx="5427000" cy="5456400"/>
          </a:xfrm>
          <a:prstGeom prst="rect">
            <a:avLst/>
          </a:prstGeom>
        </p:spPr>
        <p:txBody>
          <a:bodyPr spcFirstLastPara="1" wrap="square" lIns="91425" tIns="45700" rIns="91425" bIns="45700" anchor="t" anchorCtr="0">
            <a:noAutofit/>
          </a:bodyPr>
          <a:lstStyle/>
          <a:p>
            <a:pPr marL="0" lvl="0" indent="0" algn="l" rtl="0">
              <a:spcBef>
                <a:spcPts val="853"/>
              </a:spcBef>
              <a:spcAft>
                <a:spcPts val="0"/>
              </a:spcAft>
              <a:buNone/>
            </a:pPr>
            <a:r>
              <a:rPr lang="en-US" sz="3900" dirty="0"/>
              <a:t>Bruce Edlund</a:t>
            </a:r>
            <a:endParaRPr dirty="0"/>
          </a:p>
          <a:p>
            <a:pPr marL="0" lvl="0" indent="0" algn="l" rtl="0">
              <a:spcBef>
                <a:spcPts val="853"/>
              </a:spcBef>
              <a:spcAft>
                <a:spcPts val="0"/>
              </a:spcAft>
              <a:buNone/>
            </a:pPr>
            <a:br>
              <a:rPr lang="en-US" sz="1700" b="0" dirty="0">
                <a:solidFill>
                  <a:schemeClr val="dk1"/>
                </a:solidFill>
                <a:latin typeface="Libre Franklin"/>
                <a:ea typeface="Libre Franklin"/>
                <a:cs typeface="Libre Franklin"/>
                <a:sym typeface="Libre Franklin"/>
              </a:rPr>
            </a:br>
            <a:r>
              <a:rPr lang="en-US" sz="1700" b="0" dirty="0">
                <a:solidFill>
                  <a:schemeClr val="dk1"/>
                </a:solidFill>
                <a:latin typeface="Libre Franklin"/>
                <a:ea typeface="Libre Franklin"/>
                <a:cs typeface="Libre Franklin"/>
                <a:sym typeface="Libre Franklin"/>
              </a:rPr>
              <a:t>Bruce Edlund, Group Director and Assistant Treasurer at Cloud Software Group, brings over 20 years of corporate treasury experience. He began in investment banking before building deep expertise in cash and liquidity management, forecasting, FX and interest rate hedging, debt markets, and stock buybacks. His career spans public and private companies across telecom, retail, and IT, with roles at Walmart and Citrix. Fluent in English, Spanish, and French, he has worked across the U.S., Latin America, and Europe. Outside of work, he enjoys food, wine, cycling, hiking, and photography.</a:t>
            </a:r>
            <a:endParaRPr sz="1700" b="0" dirty="0">
              <a:solidFill>
                <a:schemeClr val="dk1"/>
              </a:solidFill>
              <a:latin typeface="Libre Franklin"/>
              <a:ea typeface="Libre Franklin"/>
              <a:cs typeface="Libre Franklin"/>
              <a:sym typeface="Libre Franklin"/>
            </a:endParaRPr>
          </a:p>
        </p:txBody>
      </p:sp>
      <p:pic>
        <p:nvPicPr>
          <p:cNvPr id="56" name="Google Shape;56;p11"/>
          <p:cNvPicPr preferRelativeResize="0"/>
          <p:nvPr/>
        </p:nvPicPr>
        <p:blipFill>
          <a:blip r:embed="rId3">
            <a:alphaModFix/>
          </a:blip>
          <a:stretch>
            <a:fillRect/>
          </a:stretch>
        </p:blipFill>
        <p:spPr>
          <a:xfrm>
            <a:off x="7381450" y="1487400"/>
            <a:ext cx="3883500" cy="3883200"/>
          </a:xfrm>
          <a:prstGeom prst="ellipse">
            <a:avLst/>
          </a:prstGeom>
          <a:noFill/>
          <a:ln w="19050" cap="flat" cmpd="sng">
            <a:solidFill>
              <a:schemeClr val="accent4"/>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609600" y="298054"/>
            <a:ext cx="10969500" cy="1156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Agenda</a:t>
            </a:r>
            <a:endParaRPr/>
          </a:p>
        </p:txBody>
      </p:sp>
      <p:sp>
        <p:nvSpPr>
          <p:cNvPr id="62" name="Google Shape;62;p12"/>
          <p:cNvSpPr txBox="1"/>
          <p:nvPr/>
        </p:nvSpPr>
        <p:spPr>
          <a:xfrm>
            <a:off x="609600" y="2331475"/>
            <a:ext cx="9623400" cy="2684400"/>
          </a:xfrm>
          <a:prstGeom prst="rect">
            <a:avLst/>
          </a:prstGeom>
          <a:noFill/>
          <a:ln>
            <a:noFill/>
          </a:ln>
        </p:spPr>
        <p:txBody>
          <a:bodyPr spcFirstLastPara="1" wrap="square" lIns="91425" tIns="91425" rIns="91425" bIns="91425" anchor="t" anchorCtr="0">
            <a:spAutoFit/>
          </a:bodyPr>
          <a:lstStyle/>
          <a:p>
            <a:pPr marL="457200" lvl="0" indent="-412750" algn="l" rtl="0">
              <a:lnSpc>
                <a:spcPct val="115000"/>
              </a:lnSpc>
              <a:spcBef>
                <a:spcPts val="0"/>
              </a:spcBef>
              <a:spcAft>
                <a:spcPts val="0"/>
              </a:spcAft>
              <a:buClr>
                <a:schemeClr val="lt1"/>
              </a:buClr>
              <a:buSzPts val="2900"/>
              <a:buFont typeface="Libre Franklin Medium"/>
              <a:buChar char="●"/>
            </a:pPr>
            <a:r>
              <a:rPr lang="en-US" sz="2900">
                <a:solidFill>
                  <a:schemeClr val="lt1"/>
                </a:solidFill>
                <a:latin typeface="Libre Franklin Medium"/>
                <a:ea typeface="Libre Franklin Medium"/>
                <a:cs typeface="Libre Franklin Medium"/>
                <a:sym typeface="Libre Franklin Medium"/>
              </a:rPr>
              <a:t>What Agility Really Looks Like &amp; Why it Matters </a:t>
            </a:r>
            <a:endParaRPr sz="2900">
              <a:solidFill>
                <a:schemeClr val="lt1"/>
              </a:solidFill>
              <a:latin typeface="Libre Franklin Medium"/>
              <a:ea typeface="Libre Franklin Medium"/>
              <a:cs typeface="Libre Franklin Medium"/>
              <a:sym typeface="Libre Franklin Medium"/>
            </a:endParaRPr>
          </a:p>
          <a:p>
            <a:pPr marL="457200" lvl="0" indent="-412750" algn="l" rtl="0">
              <a:lnSpc>
                <a:spcPct val="115000"/>
              </a:lnSpc>
              <a:spcBef>
                <a:spcPts val="0"/>
              </a:spcBef>
              <a:spcAft>
                <a:spcPts val="0"/>
              </a:spcAft>
              <a:buClr>
                <a:schemeClr val="lt1"/>
              </a:buClr>
              <a:buSzPts val="2900"/>
              <a:buFont typeface="Libre Franklin Medium"/>
              <a:buChar char="●"/>
            </a:pPr>
            <a:r>
              <a:rPr lang="en-US" sz="2900">
                <a:solidFill>
                  <a:schemeClr val="lt1"/>
                </a:solidFill>
                <a:latin typeface="Libre Franklin Medium"/>
                <a:ea typeface="Libre Franklin Medium"/>
                <a:cs typeface="Libre Franklin Medium"/>
                <a:sym typeface="Libre Franklin Medium"/>
              </a:rPr>
              <a:t>The Core Drivers of Agility</a:t>
            </a:r>
            <a:endParaRPr sz="2900">
              <a:solidFill>
                <a:schemeClr val="lt1"/>
              </a:solidFill>
              <a:latin typeface="Libre Franklin Medium"/>
              <a:ea typeface="Libre Franklin Medium"/>
              <a:cs typeface="Libre Franklin Medium"/>
              <a:sym typeface="Libre Franklin Medium"/>
            </a:endParaRPr>
          </a:p>
          <a:p>
            <a:pPr marL="457200" lvl="0" indent="-412750" algn="l" rtl="0">
              <a:lnSpc>
                <a:spcPct val="115000"/>
              </a:lnSpc>
              <a:spcBef>
                <a:spcPts val="0"/>
              </a:spcBef>
              <a:spcAft>
                <a:spcPts val="0"/>
              </a:spcAft>
              <a:buClr>
                <a:schemeClr val="lt1"/>
              </a:buClr>
              <a:buSzPts val="2900"/>
              <a:buFont typeface="Libre Franklin Medium"/>
              <a:buChar char="●"/>
            </a:pPr>
            <a:r>
              <a:rPr lang="en-US" sz="2900">
                <a:solidFill>
                  <a:schemeClr val="lt1"/>
                </a:solidFill>
                <a:latin typeface="Libre Franklin Medium"/>
                <a:ea typeface="Libre Franklin Medium"/>
                <a:cs typeface="Libre Franklin Medium"/>
                <a:sym typeface="Libre Franklin Medium"/>
              </a:rPr>
              <a:t>Why Your Tech is Make or Break</a:t>
            </a:r>
            <a:endParaRPr sz="2900">
              <a:solidFill>
                <a:schemeClr val="lt1"/>
              </a:solidFill>
              <a:latin typeface="Libre Franklin Medium"/>
              <a:ea typeface="Libre Franklin Medium"/>
              <a:cs typeface="Libre Franklin Medium"/>
              <a:sym typeface="Libre Franklin Medium"/>
            </a:endParaRPr>
          </a:p>
          <a:p>
            <a:pPr marL="457200" lvl="0" indent="-412750" algn="l" rtl="0">
              <a:lnSpc>
                <a:spcPct val="115000"/>
              </a:lnSpc>
              <a:spcBef>
                <a:spcPts val="0"/>
              </a:spcBef>
              <a:spcAft>
                <a:spcPts val="0"/>
              </a:spcAft>
              <a:buClr>
                <a:schemeClr val="lt1"/>
              </a:buClr>
              <a:buSzPts val="2900"/>
              <a:buFont typeface="Libre Franklin Medium"/>
              <a:buChar char="●"/>
            </a:pPr>
            <a:r>
              <a:rPr lang="en-US" sz="2900">
                <a:solidFill>
                  <a:schemeClr val="lt1"/>
                </a:solidFill>
                <a:latin typeface="Libre Franklin Medium"/>
                <a:ea typeface="Libre Franklin Medium"/>
                <a:cs typeface="Libre Franklin Medium"/>
                <a:sym typeface="Libre Franklin Medium"/>
              </a:rPr>
              <a:t>Cloud Software Group’s Story</a:t>
            </a:r>
            <a:endParaRPr sz="2900">
              <a:solidFill>
                <a:schemeClr val="lt1"/>
              </a:solidFill>
              <a:latin typeface="Libre Franklin Medium"/>
              <a:ea typeface="Libre Franklin Medium"/>
              <a:cs typeface="Libre Franklin Medium"/>
              <a:sym typeface="Libre Franklin Medium"/>
            </a:endParaRPr>
          </a:p>
          <a:p>
            <a:pPr marL="457200" lvl="0" indent="-412750" algn="l" rtl="0">
              <a:lnSpc>
                <a:spcPct val="115000"/>
              </a:lnSpc>
              <a:spcBef>
                <a:spcPts val="0"/>
              </a:spcBef>
              <a:spcAft>
                <a:spcPts val="0"/>
              </a:spcAft>
              <a:buClr>
                <a:schemeClr val="lt1"/>
              </a:buClr>
              <a:buSzPts val="2900"/>
              <a:buFont typeface="Libre Franklin Medium"/>
              <a:buChar char="●"/>
            </a:pPr>
            <a:r>
              <a:rPr lang="en-US" sz="2900">
                <a:solidFill>
                  <a:schemeClr val="lt1"/>
                </a:solidFill>
                <a:latin typeface="Libre Franklin Medium"/>
                <a:ea typeface="Libre Franklin Medium"/>
                <a:cs typeface="Libre Franklin Medium"/>
                <a:sym typeface="Libre Franklin Medium"/>
              </a:rPr>
              <a:t>How AI is Fueling the Next Level of Agility </a:t>
            </a:r>
            <a:endParaRPr sz="2900">
              <a:solidFill>
                <a:schemeClr val="lt1"/>
              </a:solidFill>
              <a:latin typeface="Libre Franklin Medium"/>
              <a:ea typeface="Libre Franklin Medium"/>
              <a:cs typeface="Libre Franklin Medium"/>
              <a:sym typeface="Libre Franklin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p:nvPr/>
        </p:nvSpPr>
        <p:spPr>
          <a:xfrm>
            <a:off x="333990" y="1723400"/>
            <a:ext cx="5678100" cy="2783400"/>
          </a:xfrm>
          <a:prstGeom prst="rect">
            <a:avLst/>
          </a:prstGeom>
          <a:solidFill>
            <a:srgbClr val="F8F8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Medium"/>
              <a:ea typeface="Libre Franklin Medium"/>
              <a:cs typeface="Libre Franklin Medium"/>
              <a:sym typeface="Libre Franklin Medium"/>
            </a:endParaRPr>
          </a:p>
        </p:txBody>
      </p:sp>
      <p:sp>
        <p:nvSpPr>
          <p:cNvPr id="68" name="Google Shape;68;p13"/>
          <p:cNvSpPr txBox="1">
            <a:spLocks noGrp="1"/>
          </p:cNvSpPr>
          <p:nvPr>
            <p:ph type="title"/>
          </p:nvPr>
        </p:nvSpPr>
        <p:spPr>
          <a:xfrm>
            <a:off x="609600" y="374255"/>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900"/>
              <a:t>What Does Agility Mean for Treasury?</a:t>
            </a:r>
            <a:endParaRPr sz="3900"/>
          </a:p>
        </p:txBody>
      </p:sp>
      <p:sp>
        <p:nvSpPr>
          <p:cNvPr id="69" name="Google Shape;69;p13"/>
          <p:cNvSpPr txBox="1">
            <a:spLocks noGrp="1"/>
          </p:cNvSpPr>
          <p:nvPr>
            <p:ph type="body" idx="1"/>
          </p:nvPr>
        </p:nvSpPr>
        <p:spPr>
          <a:xfrm>
            <a:off x="510640" y="1734400"/>
            <a:ext cx="5501400" cy="2606400"/>
          </a:xfrm>
          <a:prstGeom prst="rect">
            <a:avLst/>
          </a:prstGeom>
          <a:solidFill>
            <a:srgbClr val="F8F8F8"/>
          </a:solidFill>
        </p:spPr>
        <p:txBody>
          <a:bodyPr spcFirstLastPara="1" wrap="square" lIns="91425" tIns="228600" rIns="91425" bIns="91425" anchor="t" anchorCtr="0">
            <a:spAutoFit/>
          </a:bodyPr>
          <a:lstStyle/>
          <a:p>
            <a:pPr marL="0" lvl="0" indent="0" algn="l" rtl="0">
              <a:spcBef>
                <a:spcPts val="760"/>
              </a:spcBef>
              <a:spcAft>
                <a:spcPts val="0"/>
              </a:spcAft>
              <a:buNone/>
            </a:pPr>
            <a:r>
              <a:rPr lang="en-US" sz="2200">
                <a:solidFill>
                  <a:schemeClr val="dk1"/>
                </a:solidFill>
                <a:latin typeface="Libre Franklin"/>
                <a:ea typeface="Libre Franklin"/>
                <a:cs typeface="Libre Franklin"/>
                <a:sym typeface="Libre Franklin"/>
              </a:rPr>
              <a:t>What it Means</a:t>
            </a:r>
            <a:endParaRPr sz="2200">
              <a:solidFill>
                <a:schemeClr val="dk1"/>
              </a:solidFill>
              <a:latin typeface="Libre Franklin"/>
              <a:ea typeface="Libre Franklin"/>
              <a:cs typeface="Libre Franklin"/>
              <a:sym typeface="Libre Franklin"/>
            </a:endParaRPr>
          </a:p>
          <a:p>
            <a:pPr marL="457200" lvl="0" indent="-355600" algn="l" rtl="0">
              <a:spcBef>
                <a:spcPts val="760"/>
              </a:spcBef>
              <a:spcAft>
                <a:spcPts val="0"/>
              </a:spcAft>
              <a:buClr>
                <a:schemeClr val="dk1"/>
              </a:buClr>
              <a:buSzPts val="2000"/>
              <a:buChar char="●"/>
            </a:pPr>
            <a:r>
              <a:rPr lang="en-US" sz="2000" b="0">
                <a:solidFill>
                  <a:schemeClr val="dk1"/>
                </a:solidFill>
              </a:rPr>
              <a:t>Real-time data you can trust</a:t>
            </a:r>
            <a:endParaRPr sz="2000" b="0">
              <a:solidFill>
                <a:schemeClr val="dk1"/>
              </a:solidFill>
            </a:endParaRPr>
          </a:p>
          <a:p>
            <a:pPr marL="457200" lvl="0" indent="-355600" algn="l" rtl="0">
              <a:spcBef>
                <a:spcPts val="0"/>
              </a:spcBef>
              <a:spcAft>
                <a:spcPts val="0"/>
              </a:spcAft>
              <a:buClr>
                <a:schemeClr val="dk1"/>
              </a:buClr>
              <a:buSzPts val="2000"/>
              <a:buChar char="●"/>
            </a:pPr>
            <a:r>
              <a:rPr lang="en-US" sz="2000" b="0">
                <a:solidFill>
                  <a:schemeClr val="dk1"/>
                </a:solidFill>
              </a:rPr>
              <a:t>Quick answers to even the toughest questions</a:t>
            </a:r>
            <a:endParaRPr sz="2000" b="0">
              <a:solidFill>
                <a:schemeClr val="dk1"/>
              </a:solidFill>
            </a:endParaRPr>
          </a:p>
          <a:p>
            <a:pPr marL="457200" lvl="0" indent="-355600" algn="l" rtl="0">
              <a:spcBef>
                <a:spcPts val="0"/>
              </a:spcBef>
              <a:spcAft>
                <a:spcPts val="0"/>
              </a:spcAft>
              <a:buClr>
                <a:schemeClr val="dk1"/>
              </a:buClr>
              <a:buSzPts val="2000"/>
              <a:buChar char="●"/>
            </a:pPr>
            <a:r>
              <a:rPr lang="en-US" sz="2000" b="0">
                <a:solidFill>
                  <a:schemeClr val="dk1"/>
                </a:solidFill>
              </a:rPr>
              <a:t>Empowering other teams, minus the friction</a:t>
            </a:r>
            <a:endParaRPr sz="2000" b="0">
              <a:solidFill>
                <a:schemeClr val="dk1"/>
              </a:solidFill>
            </a:endParaRPr>
          </a:p>
          <a:p>
            <a:pPr marL="457200" lvl="0" indent="-355600" algn="l" rtl="0">
              <a:spcBef>
                <a:spcPts val="0"/>
              </a:spcBef>
              <a:spcAft>
                <a:spcPts val="0"/>
              </a:spcAft>
              <a:buClr>
                <a:schemeClr val="dk1"/>
              </a:buClr>
              <a:buSzPts val="2000"/>
              <a:buChar char="●"/>
            </a:pPr>
            <a:r>
              <a:rPr lang="en-US" sz="2000" b="0">
                <a:solidFill>
                  <a:schemeClr val="dk1"/>
                </a:solidFill>
              </a:rPr>
              <a:t>Less reliance on IT, SQL, or consultants</a:t>
            </a:r>
            <a:endParaRPr sz="2000" b="0">
              <a:solidFill>
                <a:schemeClr val="dk1"/>
              </a:solidFill>
            </a:endParaRPr>
          </a:p>
        </p:txBody>
      </p:sp>
      <p:grpSp>
        <p:nvGrpSpPr>
          <p:cNvPr id="70" name="Google Shape;70;p13"/>
          <p:cNvGrpSpPr/>
          <p:nvPr/>
        </p:nvGrpSpPr>
        <p:grpSpPr>
          <a:xfrm>
            <a:off x="6187515" y="1734400"/>
            <a:ext cx="5678100" cy="2783400"/>
            <a:chOff x="6187515" y="1734400"/>
            <a:chExt cx="5678100" cy="2783400"/>
          </a:xfrm>
        </p:grpSpPr>
        <p:sp>
          <p:nvSpPr>
            <p:cNvPr id="71" name="Google Shape;71;p13"/>
            <p:cNvSpPr/>
            <p:nvPr/>
          </p:nvSpPr>
          <p:spPr>
            <a:xfrm>
              <a:off x="6187515" y="1734400"/>
              <a:ext cx="5678100" cy="2783400"/>
            </a:xfrm>
            <a:prstGeom prst="rect">
              <a:avLst/>
            </a:prstGeom>
            <a:solidFill>
              <a:srgbClr val="D9F0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ibre Franklin Medium"/>
                <a:ea typeface="Libre Franklin Medium"/>
                <a:cs typeface="Libre Franklin Medium"/>
                <a:sym typeface="Libre Franklin Medium"/>
              </a:endParaRPr>
            </a:p>
          </p:txBody>
        </p:sp>
        <p:sp>
          <p:nvSpPr>
            <p:cNvPr id="72" name="Google Shape;72;p13"/>
            <p:cNvSpPr txBox="1"/>
            <p:nvPr/>
          </p:nvSpPr>
          <p:spPr>
            <a:xfrm>
              <a:off x="6364215" y="1734400"/>
              <a:ext cx="5501400" cy="2652600"/>
            </a:xfrm>
            <a:prstGeom prst="rect">
              <a:avLst/>
            </a:prstGeom>
            <a:solidFill>
              <a:srgbClr val="D9F0FF"/>
            </a:solidFill>
            <a:ln>
              <a:noFill/>
            </a:ln>
          </p:spPr>
          <p:txBody>
            <a:bodyPr spcFirstLastPara="1" wrap="square" lIns="91425" tIns="274300" rIns="91425" bIns="91425" anchor="t" anchorCtr="0">
              <a:spAutoFit/>
            </a:bodyPr>
            <a:lstStyle/>
            <a:p>
              <a:pPr marL="0" lvl="0" indent="0" algn="l" rtl="0">
                <a:spcBef>
                  <a:spcPts val="760"/>
                </a:spcBef>
                <a:spcAft>
                  <a:spcPts val="0"/>
                </a:spcAft>
                <a:buNone/>
              </a:pPr>
              <a:r>
                <a:rPr lang="en-US" sz="2200" b="1">
                  <a:solidFill>
                    <a:schemeClr val="dk1"/>
                  </a:solidFill>
                  <a:latin typeface="Libre Franklin"/>
                  <a:ea typeface="Libre Franklin"/>
                  <a:cs typeface="Libre Franklin"/>
                  <a:sym typeface="Libre Franklin"/>
                </a:rPr>
                <a:t>Why it Matters</a:t>
              </a:r>
              <a:endParaRPr sz="2200" b="1">
                <a:solidFill>
                  <a:schemeClr val="dk1"/>
                </a:solidFill>
                <a:latin typeface="Libre Franklin"/>
                <a:ea typeface="Libre Franklin"/>
                <a:cs typeface="Libre Franklin"/>
                <a:sym typeface="Libre Franklin"/>
              </a:endParaRPr>
            </a:p>
            <a:p>
              <a:pPr marL="457200" lvl="0" indent="-355600" algn="l" rtl="0">
                <a:spcBef>
                  <a:spcPts val="760"/>
                </a:spcBef>
                <a:spcAft>
                  <a:spcPts val="0"/>
                </a:spcAft>
                <a:buClr>
                  <a:schemeClr val="dk1"/>
                </a:buClr>
                <a:buSzPts val="2000"/>
                <a:buChar char="●"/>
              </a:pPr>
              <a:r>
                <a:rPr lang="en-US" sz="2000">
                  <a:solidFill>
                    <a:schemeClr val="dk1"/>
                  </a:solidFill>
                  <a:latin typeface="Libre Franklin Medium"/>
                  <a:ea typeface="Libre Franklin Medium"/>
                  <a:cs typeface="Libre Franklin Medium"/>
                  <a:sym typeface="Libre Franklin Medium"/>
                </a:rPr>
                <a:t>Take advantage of more opportunities</a:t>
              </a:r>
              <a:endParaRPr sz="2000">
                <a:solidFill>
                  <a:schemeClr val="dk1"/>
                </a:solidFill>
                <a:latin typeface="Libre Franklin Medium"/>
                <a:ea typeface="Libre Franklin Medium"/>
                <a:cs typeface="Libre Franklin Medium"/>
                <a:sym typeface="Libre Franklin Medium"/>
              </a:endParaRPr>
            </a:p>
            <a:p>
              <a:pPr marL="457200" lvl="0" indent="-355600" algn="l" rtl="0">
                <a:spcBef>
                  <a:spcPts val="0"/>
                </a:spcBef>
                <a:spcAft>
                  <a:spcPts val="0"/>
                </a:spcAft>
                <a:buClr>
                  <a:schemeClr val="dk1"/>
                </a:buClr>
                <a:buSzPts val="2000"/>
                <a:buChar char="●"/>
              </a:pPr>
              <a:r>
                <a:rPr lang="en-US" sz="2000">
                  <a:solidFill>
                    <a:schemeClr val="dk1"/>
                  </a:solidFill>
                  <a:latin typeface="Libre Franklin Medium"/>
                  <a:ea typeface="Libre Franklin Medium"/>
                  <a:cs typeface="Libre Franklin Medium"/>
                  <a:sym typeface="Libre Franklin Medium"/>
                </a:rPr>
                <a:t>Act confidently &amp; swiftly during a crisis</a:t>
              </a:r>
              <a:endParaRPr sz="2000">
                <a:solidFill>
                  <a:schemeClr val="dk1"/>
                </a:solidFill>
                <a:latin typeface="Libre Franklin Medium"/>
                <a:ea typeface="Libre Franklin Medium"/>
                <a:cs typeface="Libre Franklin Medium"/>
                <a:sym typeface="Libre Franklin Medium"/>
              </a:endParaRPr>
            </a:p>
            <a:p>
              <a:pPr marL="457200" lvl="0" indent="-355600" algn="l" rtl="0">
                <a:spcBef>
                  <a:spcPts val="0"/>
                </a:spcBef>
                <a:spcAft>
                  <a:spcPts val="0"/>
                </a:spcAft>
                <a:buClr>
                  <a:schemeClr val="dk1"/>
                </a:buClr>
                <a:buSzPts val="2000"/>
                <a:buChar char="●"/>
              </a:pPr>
              <a:r>
                <a:rPr lang="en-US" sz="2000">
                  <a:solidFill>
                    <a:schemeClr val="dk1"/>
                  </a:solidFill>
                  <a:latin typeface="Libre Franklin Medium"/>
                  <a:ea typeface="Libre Franklin Medium"/>
                  <a:cs typeface="Libre Franklin Medium"/>
                  <a:sym typeface="Libre Franklin Medium"/>
                </a:rPr>
                <a:t>Succeed in both bull and bear markets</a:t>
              </a:r>
              <a:endParaRPr sz="2000">
                <a:solidFill>
                  <a:schemeClr val="dk1"/>
                </a:solidFill>
                <a:latin typeface="Libre Franklin Medium"/>
                <a:ea typeface="Libre Franklin Medium"/>
                <a:cs typeface="Libre Franklin Medium"/>
                <a:sym typeface="Libre Franklin Medium"/>
              </a:endParaRPr>
            </a:p>
            <a:p>
              <a:pPr marL="457200" lvl="0" indent="-355600" algn="l" rtl="0">
                <a:spcBef>
                  <a:spcPts val="0"/>
                </a:spcBef>
                <a:spcAft>
                  <a:spcPts val="0"/>
                </a:spcAft>
                <a:buClr>
                  <a:schemeClr val="dk1"/>
                </a:buClr>
                <a:buSzPts val="2000"/>
                <a:buFont typeface="Libre Franklin Medium"/>
                <a:buChar char="●"/>
              </a:pPr>
              <a:r>
                <a:rPr lang="en-US" sz="2000">
                  <a:solidFill>
                    <a:schemeClr val="dk1"/>
                  </a:solidFill>
                  <a:latin typeface="Libre Franklin Medium"/>
                  <a:ea typeface="Libre Franklin Medium"/>
                  <a:cs typeface="Libre Franklin Medium"/>
                  <a:sym typeface="Libre Franklin Medium"/>
                </a:rPr>
                <a:t>Keeping up with the latest technology serves the business as well as your career prospects</a:t>
              </a:r>
              <a:endParaRPr sz="2000">
                <a:solidFill>
                  <a:schemeClr val="dk1"/>
                </a:solidFill>
                <a:latin typeface="Libre Franklin Medium"/>
                <a:ea typeface="Libre Franklin Medium"/>
                <a:cs typeface="Libre Franklin Medium"/>
                <a:sym typeface="Libre Franklin Medium"/>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grpSp>
        <p:nvGrpSpPr>
          <p:cNvPr id="77" name="Google Shape;77;p14"/>
          <p:cNvGrpSpPr/>
          <p:nvPr/>
        </p:nvGrpSpPr>
        <p:grpSpPr>
          <a:xfrm>
            <a:off x="4226698" y="603547"/>
            <a:ext cx="3575470" cy="4456613"/>
            <a:chOff x="4447935" y="1144588"/>
            <a:chExt cx="3666772" cy="4570416"/>
          </a:xfrm>
        </p:grpSpPr>
        <p:sp>
          <p:nvSpPr>
            <p:cNvPr id="78" name="Google Shape;78;p14"/>
            <p:cNvSpPr/>
            <p:nvPr/>
          </p:nvSpPr>
          <p:spPr>
            <a:xfrm>
              <a:off x="5727107" y="1144588"/>
              <a:ext cx="1979624" cy="1644644"/>
            </a:xfrm>
            <a:custGeom>
              <a:avLst/>
              <a:gdLst/>
              <a:ahLst/>
              <a:cxnLst/>
              <a:rect l="l" t="t" r="r" b="b"/>
              <a:pathLst>
                <a:path w="10386" h="8635" extrusionOk="0">
                  <a:moveTo>
                    <a:pt x="0" y="0"/>
                  </a:moveTo>
                  <a:cubicBezTo>
                    <a:pt x="4285" y="0"/>
                    <a:pt x="8244" y="2286"/>
                    <a:pt x="10386" y="5996"/>
                  </a:cubicBezTo>
                  <a:lnTo>
                    <a:pt x="5816" y="8635"/>
                  </a:lnTo>
                  <a:cubicBezTo>
                    <a:pt x="4617" y="6557"/>
                    <a:pt x="2400" y="5277"/>
                    <a:pt x="0" y="5277"/>
                  </a:cubicBezTo>
                  <a:lnTo>
                    <a:pt x="0" y="0"/>
                  </a:lnTo>
                  <a:close/>
                </a:path>
              </a:pathLst>
            </a:custGeom>
            <a:solidFill>
              <a:srgbClr val="D9F0FF"/>
            </a:solidFill>
            <a:ln>
              <a:noFill/>
            </a:ln>
          </p:spPr>
          <p:txBody>
            <a:bodyPr spcFirstLastPara="1" wrap="square" lIns="89150" tIns="44550" rIns="89150" bIns="44550" anchor="t" anchorCtr="0">
              <a:noAutofit/>
            </a:bodyPr>
            <a:lstStyle/>
            <a:p>
              <a:pPr marL="0" marR="0" lvl="0" indent="0" algn="l" rtl="0">
                <a:lnSpc>
                  <a:spcPct val="100000"/>
                </a:lnSpc>
                <a:spcBef>
                  <a:spcPts val="0"/>
                </a:spcBef>
                <a:spcAft>
                  <a:spcPts val="0"/>
                </a:spcAft>
                <a:buClr>
                  <a:srgbClr val="000000"/>
                </a:buClr>
                <a:buSzPts val="1853"/>
                <a:buFont typeface="Arial"/>
                <a:buNone/>
              </a:pPr>
              <a:endParaRPr sz="1852" b="0" i="0" u="none" strike="noStrike" cap="none">
                <a:solidFill>
                  <a:srgbClr val="050000"/>
                </a:solidFill>
                <a:latin typeface="Calibri"/>
                <a:ea typeface="Calibri"/>
                <a:cs typeface="Calibri"/>
                <a:sym typeface="Calibri"/>
              </a:endParaRPr>
            </a:p>
          </p:txBody>
        </p:sp>
        <p:sp>
          <p:nvSpPr>
            <p:cNvPr id="79" name="Google Shape;79;p14"/>
            <p:cNvSpPr/>
            <p:nvPr/>
          </p:nvSpPr>
          <p:spPr>
            <a:xfrm>
              <a:off x="6835182" y="2287588"/>
              <a:ext cx="1279525" cy="2284416"/>
            </a:xfrm>
            <a:custGeom>
              <a:avLst/>
              <a:gdLst/>
              <a:ahLst/>
              <a:cxnLst/>
              <a:rect l="l" t="t" r="r" b="b"/>
              <a:pathLst>
                <a:path w="6712" h="11992" extrusionOk="0">
                  <a:moveTo>
                    <a:pt x="4570" y="0"/>
                  </a:moveTo>
                  <a:cubicBezTo>
                    <a:pt x="6712" y="3711"/>
                    <a:pt x="6712" y="8282"/>
                    <a:pt x="4570" y="11992"/>
                  </a:cubicBezTo>
                  <a:lnTo>
                    <a:pt x="0" y="9354"/>
                  </a:lnTo>
                  <a:cubicBezTo>
                    <a:pt x="1200" y="7276"/>
                    <a:pt x="1200" y="4716"/>
                    <a:pt x="0" y="2639"/>
                  </a:cubicBezTo>
                  <a:lnTo>
                    <a:pt x="4570" y="0"/>
                  </a:lnTo>
                  <a:close/>
                </a:path>
              </a:pathLst>
            </a:custGeom>
            <a:solidFill>
              <a:srgbClr val="7CCCFF"/>
            </a:solidFill>
            <a:ln>
              <a:noFill/>
            </a:ln>
          </p:spPr>
          <p:txBody>
            <a:bodyPr spcFirstLastPara="1" wrap="square" lIns="89150" tIns="44550" rIns="89150" bIns="44550" anchor="t" anchorCtr="0">
              <a:noAutofit/>
            </a:bodyPr>
            <a:lstStyle/>
            <a:p>
              <a:pPr marL="0" marR="0" lvl="0" indent="0" algn="l" rtl="0">
                <a:lnSpc>
                  <a:spcPct val="100000"/>
                </a:lnSpc>
                <a:spcBef>
                  <a:spcPts val="0"/>
                </a:spcBef>
                <a:spcAft>
                  <a:spcPts val="0"/>
                </a:spcAft>
                <a:buClr>
                  <a:srgbClr val="000000"/>
                </a:buClr>
                <a:buSzPts val="1853"/>
                <a:buFont typeface="Arial"/>
                <a:buNone/>
              </a:pPr>
              <a:endParaRPr sz="1852" b="0" i="0" u="none" strike="noStrike" cap="none">
                <a:solidFill>
                  <a:srgbClr val="050000"/>
                </a:solidFill>
                <a:latin typeface="Calibri"/>
                <a:ea typeface="Calibri"/>
                <a:cs typeface="Calibri"/>
                <a:sym typeface="Calibri"/>
              </a:endParaRPr>
            </a:p>
          </p:txBody>
        </p:sp>
        <p:sp>
          <p:nvSpPr>
            <p:cNvPr id="80" name="Google Shape;80;p14"/>
            <p:cNvSpPr/>
            <p:nvPr/>
          </p:nvSpPr>
          <p:spPr>
            <a:xfrm>
              <a:off x="5727107" y="4068763"/>
              <a:ext cx="1979624" cy="1646241"/>
            </a:xfrm>
            <a:custGeom>
              <a:avLst/>
              <a:gdLst/>
              <a:ahLst/>
              <a:cxnLst/>
              <a:rect l="l" t="t" r="r" b="b"/>
              <a:pathLst>
                <a:path w="10386" h="8635" extrusionOk="0">
                  <a:moveTo>
                    <a:pt x="10386" y="2638"/>
                  </a:moveTo>
                  <a:cubicBezTo>
                    <a:pt x="8244" y="6349"/>
                    <a:pt x="4285" y="8635"/>
                    <a:pt x="0" y="8635"/>
                  </a:cubicBezTo>
                  <a:lnTo>
                    <a:pt x="0" y="3358"/>
                  </a:lnTo>
                  <a:cubicBezTo>
                    <a:pt x="2400" y="3358"/>
                    <a:pt x="4617" y="2078"/>
                    <a:pt x="5816" y="0"/>
                  </a:cubicBezTo>
                  <a:lnTo>
                    <a:pt x="10386" y="2638"/>
                  </a:lnTo>
                  <a:close/>
                </a:path>
              </a:pathLst>
            </a:custGeom>
            <a:solidFill>
              <a:srgbClr val="008FFF"/>
            </a:solidFill>
            <a:ln>
              <a:noFill/>
            </a:ln>
          </p:spPr>
          <p:txBody>
            <a:bodyPr spcFirstLastPara="1" wrap="square" lIns="89150" tIns="44550" rIns="89150" bIns="44550" anchor="t" anchorCtr="0">
              <a:noAutofit/>
            </a:bodyPr>
            <a:lstStyle/>
            <a:p>
              <a:pPr marL="0" marR="0" lvl="0" indent="0" algn="l" rtl="0">
                <a:lnSpc>
                  <a:spcPct val="100000"/>
                </a:lnSpc>
                <a:spcBef>
                  <a:spcPts val="0"/>
                </a:spcBef>
                <a:spcAft>
                  <a:spcPts val="0"/>
                </a:spcAft>
                <a:buClr>
                  <a:srgbClr val="000000"/>
                </a:buClr>
                <a:buSzPts val="1853"/>
                <a:buFont typeface="Arial"/>
                <a:buNone/>
              </a:pPr>
              <a:endParaRPr sz="1852" b="0" i="0" u="none" strike="noStrike" cap="none">
                <a:solidFill>
                  <a:srgbClr val="050000"/>
                </a:solidFill>
                <a:latin typeface="Calibri"/>
                <a:ea typeface="Calibri"/>
                <a:cs typeface="Calibri"/>
                <a:sym typeface="Calibri"/>
              </a:endParaRPr>
            </a:p>
          </p:txBody>
        </p:sp>
        <p:sp>
          <p:nvSpPr>
            <p:cNvPr id="81" name="Google Shape;81;p14"/>
            <p:cNvSpPr/>
            <p:nvPr/>
          </p:nvSpPr>
          <p:spPr>
            <a:xfrm>
              <a:off x="4447935" y="2150136"/>
              <a:ext cx="1279171" cy="2559317"/>
            </a:xfrm>
            <a:custGeom>
              <a:avLst/>
              <a:gdLst/>
              <a:ahLst/>
              <a:cxnLst/>
              <a:rect l="l" t="t" r="r" b="b"/>
              <a:pathLst>
                <a:path w="1279171" h="2559317" extrusionOk="0">
                  <a:moveTo>
                    <a:pt x="1279171" y="0"/>
                  </a:moveTo>
                  <a:lnTo>
                    <a:pt x="1279171" y="282062"/>
                  </a:lnTo>
                  <a:cubicBezTo>
                    <a:pt x="728652" y="282062"/>
                    <a:pt x="282368" y="728346"/>
                    <a:pt x="282368" y="1278865"/>
                  </a:cubicBezTo>
                  <a:cubicBezTo>
                    <a:pt x="282368" y="1829384"/>
                    <a:pt x="728652" y="2275668"/>
                    <a:pt x="1279171" y="2275668"/>
                  </a:cubicBezTo>
                  <a:lnTo>
                    <a:pt x="1279171" y="2559317"/>
                  </a:lnTo>
                  <a:lnTo>
                    <a:pt x="1021407" y="2533316"/>
                  </a:lnTo>
                  <a:cubicBezTo>
                    <a:pt x="438564" y="2413979"/>
                    <a:pt x="0" y="1897979"/>
                    <a:pt x="0" y="1279563"/>
                  </a:cubicBezTo>
                  <a:cubicBezTo>
                    <a:pt x="0" y="661147"/>
                    <a:pt x="438564" y="145294"/>
                    <a:pt x="1021407" y="25993"/>
                  </a:cubicBezTo>
                  <a:close/>
                </a:path>
              </a:pathLst>
            </a:custGeom>
            <a:solidFill>
              <a:srgbClr val="D9F0FF"/>
            </a:solidFill>
            <a:ln>
              <a:noFill/>
            </a:ln>
          </p:spPr>
          <p:txBody>
            <a:bodyPr spcFirstLastPara="1" wrap="square" lIns="89150" tIns="44550" rIns="89150" bIns="44550" anchor="ctr" anchorCtr="0">
              <a:noAutofit/>
            </a:bodyPr>
            <a:lstStyle/>
            <a:p>
              <a:pPr marL="0" marR="0" lvl="0" indent="0" algn="ctr" rtl="0">
                <a:lnSpc>
                  <a:spcPct val="100000"/>
                </a:lnSpc>
                <a:spcBef>
                  <a:spcPts val="0"/>
                </a:spcBef>
                <a:spcAft>
                  <a:spcPts val="0"/>
                </a:spcAft>
                <a:buClr>
                  <a:srgbClr val="000000"/>
                </a:buClr>
                <a:buSzPts val="1853"/>
                <a:buFont typeface="Arial"/>
                <a:buNone/>
              </a:pPr>
              <a:endParaRPr sz="1852" b="0" i="0" u="none" strike="noStrike" cap="none">
                <a:solidFill>
                  <a:srgbClr val="FFFFFF"/>
                </a:solidFill>
                <a:latin typeface="Calibri"/>
                <a:ea typeface="Calibri"/>
                <a:cs typeface="Calibri"/>
                <a:sym typeface="Calibri"/>
              </a:endParaRPr>
            </a:p>
          </p:txBody>
        </p:sp>
      </p:grpSp>
      <p:pic>
        <p:nvPicPr>
          <p:cNvPr id="82" name="Google Shape;82;p14"/>
          <p:cNvPicPr preferRelativeResize="0"/>
          <p:nvPr/>
        </p:nvPicPr>
        <p:blipFill>
          <a:blip r:embed="rId3">
            <a:alphaModFix/>
          </a:blip>
          <a:stretch>
            <a:fillRect/>
          </a:stretch>
        </p:blipFill>
        <p:spPr>
          <a:xfrm>
            <a:off x="4988119" y="2292616"/>
            <a:ext cx="1120694" cy="1120694"/>
          </a:xfrm>
          <a:prstGeom prst="rect">
            <a:avLst/>
          </a:prstGeom>
          <a:noFill/>
          <a:ln>
            <a:noFill/>
          </a:ln>
        </p:spPr>
      </p:pic>
      <p:pic>
        <p:nvPicPr>
          <p:cNvPr id="83" name="Google Shape;83;p14"/>
          <p:cNvPicPr preferRelativeResize="0"/>
          <p:nvPr/>
        </p:nvPicPr>
        <p:blipFill>
          <a:blip r:embed="rId4">
            <a:alphaModFix/>
          </a:blip>
          <a:stretch>
            <a:fillRect/>
          </a:stretch>
        </p:blipFill>
        <p:spPr>
          <a:xfrm>
            <a:off x="6107984" y="1113209"/>
            <a:ext cx="509303" cy="509303"/>
          </a:xfrm>
          <a:prstGeom prst="rect">
            <a:avLst/>
          </a:prstGeom>
          <a:noFill/>
          <a:ln>
            <a:noFill/>
          </a:ln>
        </p:spPr>
      </p:pic>
      <p:pic>
        <p:nvPicPr>
          <p:cNvPr id="84" name="Google Shape;84;p14"/>
          <p:cNvPicPr preferRelativeResize="0"/>
          <p:nvPr/>
        </p:nvPicPr>
        <p:blipFill>
          <a:blip r:embed="rId5">
            <a:alphaModFix/>
          </a:blip>
          <a:stretch>
            <a:fillRect/>
          </a:stretch>
        </p:blipFill>
        <p:spPr>
          <a:xfrm>
            <a:off x="6908811" y="2536026"/>
            <a:ext cx="591305" cy="591305"/>
          </a:xfrm>
          <a:prstGeom prst="rect">
            <a:avLst/>
          </a:prstGeom>
          <a:noFill/>
          <a:ln>
            <a:noFill/>
          </a:ln>
        </p:spPr>
      </p:pic>
      <p:pic>
        <p:nvPicPr>
          <p:cNvPr id="85" name="Google Shape;85;p14"/>
          <p:cNvPicPr preferRelativeResize="0"/>
          <p:nvPr/>
        </p:nvPicPr>
        <p:blipFill>
          <a:blip r:embed="rId6">
            <a:alphaModFix/>
          </a:blip>
          <a:stretch>
            <a:fillRect/>
          </a:stretch>
        </p:blipFill>
        <p:spPr>
          <a:xfrm>
            <a:off x="6119069" y="4024750"/>
            <a:ext cx="509303" cy="509331"/>
          </a:xfrm>
          <a:prstGeom prst="rect">
            <a:avLst/>
          </a:prstGeom>
          <a:noFill/>
          <a:ln>
            <a:noFill/>
          </a:ln>
        </p:spPr>
      </p:pic>
      <p:sp>
        <p:nvSpPr>
          <p:cNvPr id="86" name="Google Shape;86;p14"/>
          <p:cNvSpPr txBox="1"/>
          <p:nvPr/>
        </p:nvSpPr>
        <p:spPr>
          <a:xfrm>
            <a:off x="872012" y="1803743"/>
            <a:ext cx="3209700" cy="2056200"/>
          </a:xfrm>
          <a:prstGeom prst="rect">
            <a:avLst/>
          </a:prstGeom>
          <a:noFill/>
          <a:ln>
            <a:noFill/>
          </a:ln>
        </p:spPr>
        <p:txBody>
          <a:bodyPr spcFirstLastPara="1" wrap="square" lIns="118850" tIns="118850" rIns="118850" bIns="118850" anchor="b" anchorCtr="0">
            <a:spAutoFit/>
          </a:bodyPr>
          <a:lstStyle/>
          <a:p>
            <a:pPr marL="0" lvl="0" indent="0" algn="l" rtl="0">
              <a:spcBef>
                <a:spcPts val="0"/>
              </a:spcBef>
              <a:spcAft>
                <a:spcPts val="0"/>
              </a:spcAft>
              <a:buClr>
                <a:srgbClr val="050000"/>
              </a:buClr>
              <a:buSzPts val="1463"/>
              <a:buFont typeface="Arial"/>
              <a:buNone/>
            </a:pPr>
            <a:r>
              <a:rPr lang="en-US" sz="3932" b="1">
                <a:solidFill>
                  <a:schemeClr val="accent2"/>
                </a:solidFill>
                <a:latin typeface="Libre Franklin"/>
                <a:ea typeface="Libre Franklin"/>
                <a:cs typeface="Libre Franklin"/>
                <a:sym typeface="Libre Franklin"/>
              </a:rPr>
              <a:t>The Key </a:t>
            </a:r>
            <a:br>
              <a:rPr lang="en-US" sz="3932" b="1">
                <a:solidFill>
                  <a:schemeClr val="accent2"/>
                </a:solidFill>
                <a:latin typeface="Libre Franklin"/>
                <a:ea typeface="Libre Franklin"/>
                <a:cs typeface="Libre Franklin"/>
                <a:sym typeface="Libre Franklin"/>
              </a:rPr>
            </a:br>
            <a:r>
              <a:rPr lang="en-US" sz="3932" b="1">
                <a:solidFill>
                  <a:schemeClr val="accent2"/>
                </a:solidFill>
                <a:latin typeface="Libre Franklin"/>
                <a:ea typeface="Libre Franklin"/>
                <a:cs typeface="Libre Franklin"/>
                <a:sym typeface="Libre Franklin"/>
              </a:rPr>
              <a:t>Drivers of</a:t>
            </a:r>
            <a:br>
              <a:rPr lang="en-US" sz="3932" b="1">
                <a:solidFill>
                  <a:schemeClr val="accent2"/>
                </a:solidFill>
                <a:latin typeface="Libre Franklin"/>
                <a:ea typeface="Libre Franklin"/>
                <a:cs typeface="Libre Franklin"/>
                <a:sym typeface="Libre Franklin"/>
              </a:rPr>
            </a:br>
            <a:r>
              <a:rPr lang="en-US" sz="3932" b="1">
                <a:solidFill>
                  <a:schemeClr val="accent2"/>
                </a:solidFill>
                <a:latin typeface="Libre Franklin"/>
                <a:ea typeface="Libre Franklin"/>
                <a:cs typeface="Libre Franklin"/>
                <a:sym typeface="Libre Franklin"/>
              </a:rPr>
              <a:t>Agility</a:t>
            </a:r>
            <a:endParaRPr sz="2080" b="1" i="0" u="none" strike="noStrike" cap="none">
              <a:solidFill>
                <a:schemeClr val="accent2"/>
              </a:solidFill>
              <a:latin typeface="Libre Franklin"/>
              <a:ea typeface="Libre Franklin"/>
              <a:cs typeface="Libre Franklin"/>
              <a:sym typeface="Libre Franklin"/>
            </a:endParaRPr>
          </a:p>
        </p:txBody>
      </p:sp>
      <p:grpSp>
        <p:nvGrpSpPr>
          <p:cNvPr id="87" name="Google Shape;87;p14"/>
          <p:cNvGrpSpPr/>
          <p:nvPr/>
        </p:nvGrpSpPr>
        <p:grpSpPr>
          <a:xfrm>
            <a:off x="7612949" y="440571"/>
            <a:ext cx="3213830" cy="1101464"/>
            <a:chOff x="8195224" y="1418062"/>
            <a:chExt cx="2940913" cy="847280"/>
          </a:xfrm>
        </p:grpSpPr>
        <p:sp>
          <p:nvSpPr>
            <p:cNvPr id="88" name="Google Shape;88;p14"/>
            <p:cNvSpPr txBox="1"/>
            <p:nvPr/>
          </p:nvSpPr>
          <p:spPr>
            <a:xfrm>
              <a:off x="8195224" y="1418062"/>
              <a:ext cx="2937000" cy="311700"/>
            </a:xfrm>
            <a:prstGeom prst="rect">
              <a:avLst/>
            </a:prstGeom>
            <a:noFill/>
            <a:ln>
              <a:noFill/>
            </a:ln>
          </p:spPr>
          <p:txBody>
            <a:bodyPr spcFirstLastPara="1" wrap="square" lIns="0" tIns="59400" rIns="0" bIns="59400" anchor="b" anchorCtr="0">
              <a:spAutoFit/>
            </a:bodyPr>
            <a:lstStyle/>
            <a:p>
              <a:pPr marL="0" marR="0" lvl="0" indent="0" algn="l" rtl="0">
                <a:lnSpc>
                  <a:spcPct val="100000"/>
                </a:lnSpc>
                <a:spcBef>
                  <a:spcPts val="0"/>
                </a:spcBef>
                <a:spcAft>
                  <a:spcPts val="0"/>
                </a:spcAft>
                <a:buClr>
                  <a:srgbClr val="000000"/>
                </a:buClr>
                <a:buSzPts val="3120"/>
                <a:buFont typeface="Arial"/>
                <a:buNone/>
              </a:pPr>
              <a:r>
                <a:rPr lang="en-US" sz="1852" b="1">
                  <a:solidFill>
                    <a:schemeClr val="dk1"/>
                  </a:solidFill>
                  <a:latin typeface="Libre Franklin"/>
                  <a:ea typeface="Libre Franklin"/>
                  <a:cs typeface="Libre Franklin"/>
                  <a:sym typeface="Libre Franklin"/>
                </a:rPr>
                <a:t>Accurate, Accessible Data</a:t>
              </a:r>
              <a:endParaRPr sz="1852" i="0" u="none" strike="noStrike" cap="none">
                <a:solidFill>
                  <a:schemeClr val="dk1"/>
                </a:solidFill>
                <a:latin typeface="Libre Franklin"/>
                <a:ea typeface="Libre Franklin"/>
                <a:cs typeface="Libre Franklin"/>
                <a:sym typeface="Libre Franklin"/>
              </a:endParaRPr>
            </a:p>
          </p:txBody>
        </p:sp>
        <p:sp>
          <p:nvSpPr>
            <p:cNvPr id="89" name="Google Shape;89;p14"/>
            <p:cNvSpPr txBox="1"/>
            <p:nvPr/>
          </p:nvSpPr>
          <p:spPr>
            <a:xfrm>
              <a:off x="8199137" y="1677641"/>
              <a:ext cx="2937000" cy="587700"/>
            </a:xfrm>
            <a:prstGeom prst="rect">
              <a:avLst/>
            </a:prstGeom>
            <a:noFill/>
            <a:ln>
              <a:noFill/>
            </a:ln>
          </p:spPr>
          <p:txBody>
            <a:bodyPr spcFirstLastPara="1" wrap="square" lIns="0" tIns="59400" rIns="0" bIns="59400" anchor="t" anchorCtr="0">
              <a:spAutoFit/>
            </a:bodyPr>
            <a:lstStyle/>
            <a:p>
              <a:pPr marL="0" marR="0" lvl="0" indent="0" algn="l" rtl="0">
                <a:lnSpc>
                  <a:spcPct val="115000"/>
                </a:lnSpc>
                <a:spcBef>
                  <a:spcPts val="0"/>
                </a:spcBef>
                <a:spcAft>
                  <a:spcPts val="0"/>
                </a:spcAft>
                <a:buClr>
                  <a:srgbClr val="000000"/>
                </a:buClr>
                <a:buSzPts val="1560"/>
                <a:buFont typeface="Arial"/>
                <a:buNone/>
              </a:pPr>
              <a:r>
                <a:rPr lang="en-US" sz="1267">
                  <a:solidFill>
                    <a:schemeClr val="dk1"/>
                  </a:solidFill>
                  <a:latin typeface="Libre Franklin"/>
                  <a:ea typeface="Libre Franklin"/>
                  <a:cs typeface="Libre Franklin"/>
                  <a:sym typeface="Libre Franklin"/>
                </a:rPr>
                <a:t>Data that flows automatically and is aggregated in real time using an API-first approach to connectivity. </a:t>
              </a:r>
              <a:endParaRPr sz="1560" i="0" u="none" strike="noStrike" cap="none">
                <a:solidFill>
                  <a:schemeClr val="dk1"/>
                </a:solidFill>
                <a:latin typeface="Libre Franklin"/>
                <a:ea typeface="Libre Franklin"/>
                <a:cs typeface="Libre Franklin"/>
                <a:sym typeface="Libre Franklin"/>
              </a:endParaRPr>
            </a:p>
          </p:txBody>
        </p:sp>
      </p:grpSp>
      <p:grpSp>
        <p:nvGrpSpPr>
          <p:cNvPr id="90" name="Google Shape;90;p14"/>
          <p:cNvGrpSpPr/>
          <p:nvPr/>
        </p:nvGrpSpPr>
        <p:grpSpPr>
          <a:xfrm>
            <a:off x="7614675" y="4103197"/>
            <a:ext cx="3209970" cy="1093463"/>
            <a:chOff x="5751288" y="3711200"/>
            <a:chExt cx="2937381" cy="841125"/>
          </a:xfrm>
        </p:grpSpPr>
        <p:sp>
          <p:nvSpPr>
            <p:cNvPr id="91" name="Google Shape;91;p14"/>
            <p:cNvSpPr txBox="1"/>
            <p:nvPr/>
          </p:nvSpPr>
          <p:spPr>
            <a:xfrm>
              <a:off x="5751669" y="3711200"/>
              <a:ext cx="2937000" cy="311700"/>
            </a:xfrm>
            <a:prstGeom prst="rect">
              <a:avLst/>
            </a:prstGeom>
            <a:noFill/>
            <a:ln>
              <a:noFill/>
            </a:ln>
          </p:spPr>
          <p:txBody>
            <a:bodyPr spcFirstLastPara="1" wrap="square" lIns="0" tIns="59400" rIns="0" bIns="59400" anchor="b" anchorCtr="0">
              <a:spAutoFit/>
            </a:bodyPr>
            <a:lstStyle/>
            <a:p>
              <a:pPr marL="0" marR="0" lvl="0" indent="0" algn="l" rtl="0">
                <a:lnSpc>
                  <a:spcPct val="100000"/>
                </a:lnSpc>
                <a:spcBef>
                  <a:spcPts val="0"/>
                </a:spcBef>
                <a:spcAft>
                  <a:spcPts val="0"/>
                </a:spcAft>
                <a:buClr>
                  <a:srgbClr val="000000"/>
                </a:buClr>
                <a:buSzPts val="3120"/>
                <a:buFont typeface="Arial"/>
                <a:buNone/>
              </a:pPr>
              <a:r>
                <a:rPr lang="en-US" sz="1852" b="1">
                  <a:solidFill>
                    <a:schemeClr val="dk1"/>
                  </a:solidFill>
                  <a:latin typeface="Libre Franklin"/>
                  <a:ea typeface="Libre Franklin"/>
                  <a:cs typeface="Libre Franklin"/>
                  <a:sym typeface="Libre Franklin"/>
                </a:rPr>
                <a:t>Automation &amp; AI</a:t>
              </a:r>
              <a:endParaRPr sz="1852" i="0" u="none" strike="noStrike" cap="none">
                <a:solidFill>
                  <a:schemeClr val="dk1"/>
                </a:solidFill>
                <a:latin typeface="Libre Franklin"/>
                <a:ea typeface="Libre Franklin"/>
                <a:cs typeface="Libre Franklin"/>
                <a:sym typeface="Libre Franklin"/>
              </a:endParaRPr>
            </a:p>
          </p:txBody>
        </p:sp>
        <p:sp>
          <p:nvSpPr>
            <p:cNvPr id="92" name="Google Shape;92;p14"/>
            <p:cNvSpPr txBox="1"/>
            <p:nvPr/>
          </p:nvSpPr>
          <p:spPr>
            <a:xfrm>
              <a:off x="5751288" y="3964626"/>
              <a:ext cx="2937000" cy="587700"/>
            </a:xfrm>
            <a:prstGeom prst="rect">
              <a:avLst/>
            </a:prstGeom>
            <a:noFill/>
            <a:ln>
              <a:noFill/>
            </a:ln>
          </p:spPr>
          <p:txBody>
            <a:bodyPr spcFirstLastPara="1" wrap="square" lIns="0" tIns="59400" rIns="0" bIns="59400" anchor="t" anchorCtr="0">
              <a:spAutoFit/>
            </a:bodyPr>
            <a:lstStyle/>
            <a:p>
              <a:pPr marL="0" marR="0" lvl="0" indent="0" algn="l" rtl="0">
                <a:lnSpc>
                  <a:spcPct val="115000"/>
                </a:lnSpc>
                <a:spcBef>
                  <a:spcPts val="0"/>
                </a:spcBef>
                <a:spcAft>
                  <a:spcPts val="0"/>
                </a:spcAft>
                <a:buClr>
                  <a:srgbClr val="000000"/>
                </a:buClr>
                <a:buSzPts val="1560"/>
                <a:buFont typeface="Arial"/>
                <a:buNone/>
              </a:pPr>
              <a:r>
                <a:rPr lang="en-US" sz="1267">
                  <a:solidFill>
                    <a:schemeClr val="dk1"/>
                  </a:solidFill>
                  <a:latin typeface="Libre Franklin"/>
                  <a:ea typeface="Libre Franklin"/>
                  <a:cs typeface="Libre Franklin"/>
                  <a:sym typeface="Libre Franklin"/>
                </a:rPr>
                <a:t>Tools that reduce time spent on number crunching and reporting so you can spend more time on strategy.</a:t>
              </a:r>
              <a:endParaRPr sz="1560" i="0" u="none" strike="noStrike" cap="none">
                <a:solidFill>
                  <a:schemeClr val="dk1"/>
                </a:solidFill>
                <a:latin typeface="Libre Franklin"/>
                <a:ea typeface="Libre Franklin"/>
                <a:cs typeface="Libre Franklin"/>
                <a:sym typeface="Libre Franklin"/>
              </a:endParaRPr>
            </a:p>
          </p:txBody>
        </p:sp>
      </p:grpSp>
      <p:grpSp>
        <p:nvGrpSpPr>
          <p:cNvPr id="93" name="Google Shape;93;p14"/>
          <p:cNvGrpSpPr/>
          <p:nvPr/>
        </p:nvGrpSpPr>
        <p:grpSpPr>
          <a:xfrm>
            <a:off x="8110625" y="2278425"/>
            <a:ext cx="3575520" cy="1106873"/>
            <a:chOff x="6032526" y="2263959"/>
            <a:chExt cx="2750400" cy="851441"/>
          </a:xfrm>
        </p:grpSpPr>
        <p:sp>
          <p:nvSpPr>
            <p:cNvPr id="94" name="Google Shape;94;p14"/>
            <p:cNvSpPr txBox="1"/>
            <p:nvPr/>
          </p:nvSpPr>
          <p:spPr>
            <a:xfrm>
              <a:off x="6032526" y="2263959"/>
              <a:ext cx="2750400" cy="311700"/>
            </a:xfrm>
            <a:prstGeom prst="rect">
              <a:avLst/>
            </a:prstGeom>
            <a:noFill/>
            <a:ln>
              <a:noFill/>
            </a:ln>
          </p:spPr>
          <p:txBody>
            <a:bodyPr spcFirstLastPara="1" wrap="square" lIns="0" tIns="59400" rIns="0" bIns="59400" anchor="b" anchorCtr="0">
              <a:spAutoFit/>
            </a:bodyPr>
            <a:lstStyle/>
            <a:p>
              <a:pPr marL="0" marR="0" lvl="0" indent="0" algn="l" rtl="0">
                <a:lnSpc>
                  <a:spcPct val="100000"/>
                </a:lnSpc>
                <a:spcBef>
                  <a:spcPts val="0"/>
                </a:spcBef>
                <a:spcAft>
                  <a:spcPts val="0"/>
                </a:spcAft>
                <a:buClr>
                  <a:srgbClr val="000000"/>
                </a:buClr>
                <a:buSzPts val="3120"/>
                <a:buFont typeface="Arial"/>
                <a:buNone/>
              </a:pPr>
              <a:r>
                <a:rPr lang="en-US" sz="1852" b="1">
                  <a:solidFill>
                    <a:schemeClr val="dk1"/>
                  </a:solidFill>
                  <a:latin typeface="Libre Franklin"/>
                  <a:ea typeface="Libre Franklin"/>
                  <a:cs typeface="Libre Franklin"/>
                  <a:sym typeface="Libre Franklin"/>
                </a:rPr>
                <a:t>An Intuitive, Integrated System</a:t>
              </a:r>
              <a:endParaRPr sz="1852" i="0" u="none" strike="noStrike" cap="none">
                <a:solidFill>
                  <a:schemeClr val="dk1"/>
                </a:solidFill>
                <a:latin typeface="Libre Franklin"/>
                <a:ea typeface="Libre Franklin"/>
                <a:cs typeface="Libre Franklin"/>
                <a:sym typeface="Libre Franklin"/>
              </a:endParaRPr>
            </a:p>
          </p:txBody>
        </p:sp>
        <p:sp>
          <p:nvSpPr>
            <p:cNvPr id="95" name="Google Shape;95;p14"/>
            <p:cNvSpPr txBox="1"/>
            <p:nvPr/>
          </p:nvSpPr>
          <p:spPr>
            <a:xfrm>
              <a:off x="6036465" y="2527700"/>
              <a:ext cx="2464800" cy="587700"/>
            </a:xfrm>
            <a:prstGeom prst="rect">
              <a:avLst/>
            </a:prstGeom>
            <a:noFill/>
            <a:ln>
              <a:noFill/>
            </a:ln>
          </p:spPr>
          <p:txBody>
            <a:bodyPr spcFirstLastPara="1" wrap="square" lIns="0" tIns="59400" rIns="0" bIns="59400" anchor="t" anchorCtr="0">
              <a:spAutoFit/>
            </a:bodyPr>
            <a:lstStyle/>
            <a:p>
              <a:pPr marL="0" lvl="0" indent="0" algn="l" rtl="0">
                <a:lnSpc>
                  <a:spcPct val="115000"/>
                </a:lnSpc>
                <a:spcBef>
                  <a:spcPts val="0"/>
                </a:spcBef>
                <a:spcAft>
                  <a:spcPts val="0"/>
                </a:spcAft>
                <a:buNone/>
              </a:pPr>
              <a:r>
                <a:rPr lang="en-US" sz="1267">
                  <a:solidFill>
                    <a:schemeClr val="dk1"/>
                  </a:solidFill>
                  <a:latin typeface="Libre Franklin"/>
                  <a:ea typeface="Libre Franklin"/>
                  <a:cs typeface="Libre Franklin"/>
                  <a:sym typeface="Libre Franklin"/>
                </a:rPr>
                <a:t>An easy to use platform that serves as a source of truth for bank &amp; ERP data that can feed other systems and departments.</a:t>
              </a:r>
              <a:endParaRPr sz="1267">
                <a:solidFill>
                  <a:schemeClr val="dk1"/>
                </a:solidFill>
                <a:latin typeface="Libre Franklin"/>
                <a:ea typeface="Libre Franklin"/>
                <a:cs typeface="Libre Franklin"/>
                <a:sym typeface="Libre Franklin"/>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609600" y="374255"/>
            <a:ext cx="97365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900"/>
              <a:t>An API-First Platform Unlocks Agility</a:t>
            </a:r>
            <a:endParaRPr sz="3900"/>
          </a:p>
        </p:txBody>
      </p:sp>
      <p:pic>
        <p:nvPicPr>
          <p:cNvPr id="101" name="Google Shape;101;p15" title="Blog_Trovata's Pipes_Graphic.png"/>
          <p:cNvPicPr preferRelativeResize="0"/>
          <p:nvPr/>
        </p:nvPicPr>
        <p:blipFill>
          <a:blip r:embed="rId3">
            <a:alphaModFix/>
          </a:blip>
          <a:stretch>
            <a:fillRect/>
          </a:stretch>
        </p:blipFill>
        <p:spPr>
          <a:xfrm>
            <a:off x="0" y="1549697"/>
            <a:ext cx="12192000" cy="47982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body" idx="1"/>
          </p:nvPr>
        </p:nvSpPr>
        <p:spPr>
          <a:xfrm>
            <a:off x="335840" y="363090"/>
            <a:ext cx="5490600" cy="54564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r>
              <a:rPr lang="en-US"/>
              <a:t>Cloud Software Group’s Transformation</a:t>
            </a:r>
            <a:endParaRPr/>
          </a:p>
          <a:p>
            <a:pPr marL="0" lvl="0" indent="0" algn="l" rtl="0">
              <a:spcBef>
                <a:spcPts val="640"/>
              </a:spcBef>
              <a:spcAft>
                <a:spcPts val="0"/>
              </a:spcAft>
              <a:buNone/>
            </a:pPr>
            <a:br>
              <a:rPr lang="en-US"/>
            </a:br>
            <a:r>
              <a:rPr lang="en-US" sz="2200"/>
              <a:t>Before</a:t>
            </a:r>
            <a:endParaRPr sz="2200"/>
          </a:p>
          <a:p>
            <a:pPr marL="457200" lvl="0" indent="-330200" algn="l" rtl="0">
              <a:spcBef>
                <a:spcPts val="640"/>
              </a:spcBef>
              <a:spcAft>
                <a:spcPts val="0"/>
              </a:spcAft>
              <a:buSzPts val="1600"/>
              <a:buChar char="●"/>
            </a:pPr>
            <a:r>
              <a:rPr lang="en-US" sz="1600" b="0"/>
              <a:t>300+ accounts  and over 100 entities </a:t>
            </a:r>
            <a:endParaRPr sz="1600" b="0"/>
          </a:p>
          <a:p>
            <a:pPr marL="457200" lvl="0" indent="-330200" algn="l" rtl="0">
              <a:spcBef>
                <a:spcPts val="0"/>
              </a:spcBef>
              <a:spcAft>
                <a:spcPts val="0"/>
              </a:spcAft>
              <a:buSzPts val="1600"/>
              <a:buChar char="●"/>
            </a:pPr>
            <a:r>
              <a:rPr lang="en-US" sz="1600" b="0"/>
              <a:t>No real-time cash visibility or centralized control</a:t>
            </a:r>
            <a:endParaRPr sz="1400" b="0"/>
          </a:p>
          <a:p>
            <a:pPr marL="0" lvl="0" indent="0" algn="l" rtl="0">
              <a:spcBef>
                <a:spcPts val="640"/>
              </a:spcBef>
              <a:spcAft>
                <a:spcPts val="0"/>
              </a:spcAft>
              <a:buNone/>
            </a:pPr>
            <a:endParaRPr sz="1200" b="0"/>
          </a:p>
          <a:p>
            <a:pPr marL="0" lvl="0" indent="0" algn="l" rtl="0">
              <a:spcBef>
                <a:spcPts val="640"/>
              </a:spcBef>
              <a:spcAft>
                <a:spcPts val="0"/>
              </a:spcAft>
              <a:buNone/>
            </a:pPr>
            <a:r>
              <a:rPr lang="en-US" sz="2200"/>
              <a:t>After</a:t>
            </a:r>
            <a:endParaRPr sz="2200"/>
          </a:p>
          <a:p>
            <a:pPr marL="457200" lvl="0" indent="-330200" algn="l" rtl="0">
              <a:spcBef>
                <a:spcPts val="640"/>
              </a:spcBef>
              <a:spcAft>
                <a:spcPts val="0"/>
              </a:spcAft>
              <a:buSzPts val="1600"/>
              <a:buChar char="●"/>
            </a:pPr>
            <a:r>
              <a:rPr lang="en-US" sz="1600" b="0">
                <a:latin typeface="Libre Franklin"/>
                <a:ea typeface="Libre Franklin"/>
                <a:cs typeface="Libre Franklin"/>
                <a:sym typeface="Libre Franklin"/>
              </a:rPr>
              <a:t>Automatic bank data aggregation for over 100 global entities via an API-first platform</a:t>
            </a:r>
            <a:endParaRPr sz="1600" b="0">
              <a:latin typeface="Libre Franklin"/>
              <a:ea typeface="Libre Franklin"/>
              <a:cs typeface="Libre Franklin"/>
              <a:sym typeface="Libre Franklin"/>
            </a:endParaRPr>
          </a:p>
          <a:p>
            <a:pPr marL="457200" lvl="0" indent="-330200" algn="l" rtl="0">
              <a:spcBef>
                <a:spcPts val="0"/>
              </a:spcBef>
              <a:spcAft>
                <a:spcPts val="0"/>
              </a:spcAft>
              <a:buSzPts val="1600"/>
              <a:buChar char="●"/>
            </a:pPr>
            <a:r>
              <a:rPr lang="en-US" sz="1600" b="0">
                <a:latin typeface="Libre Franklin"/>
                <a:ea typeface="Libre Franklin"/>
                <a:cs typeface="Libre Franklin"/>
                <a:sym typeface="Libre Franklin"/>
              </a:rPr>
              <a:t>Real-time dashboards using advanced search &amp; tagging capabilities</a:t>
            </a:r>
            <a:endParaRPr sz="1600" b="0">
              <a:latin typeface="Libre Franklin"/>
              <a:ea typeface="Libre Franklin"/>
              <a:cs typeface="Libre Franklin"/>
              <a:sym typeface="Libre Franklin"/>
            </a:endParaRPr>
          </a:p>
          <a:p>
            <a:pPr marL="457200" lvl="0" indent="-330200" algn="l" rtl="0">
              <a:spcBef>
                <a:spcPts val="0"/>
              </a:spcBef>
              <a:spcAft>
                <a:spcPts val="0"/>
              </a:spcAft>
              <a:buSzPts val="1600"/>
              <a:buChar char="●"/>
            </a:pPr>
            <a:r>
              <a:rPr lang="en-US" sz="1600" b="0">
                <a:latin typeface="Libre Franklin"/>
                <a:ea typeface="Libre Franklin"/>
                <a:cs typeface="Libre Franklin"/>
                <a:sym typeface="Libre Franklin"/>
              </a:rPr>
              <a:t>Powers internal apps with custom developer APIs</a:t>
            </a:r>
            <a:endParaRPr sz="1600" b="0">
              <a:latin typeface="Libre Franklin"/>
              <a:ea typeface="Libre Franklin"/>
              <a:cs typeface="Libre Franklin"/>
              <a:sym typeface="Libre Franklin"/>
            </a:endParaRPr>
          </a:p>
          <a:p>
            <a:pPr marL="457200" lvl="0" indent="-317500" algn="l" rtl="0">
              <a:spcBef>
                <a:spcPts val="0"/>
              </a:spcBef>
              <a:spcAft>
                <a:spcPts val="0"/>
              </a:spcAft>
              <a:buSzPts val="1400"/>
              <a:buChar char="●"/>
            </a:pPr>
            <a:r>
              <a:rPr lang="en-US" sz="1600" b="0">
                <a:latin typeface="Libre Franklin"/>
                <a:ea typeface="Libre Franklin"/>
                <a:cs typeface="Libre Franklin"/>
                <a:sym typeface="Libre Franklin"/>
              </a:rPr>
              <a:t>Automated transaction reconciliation across banks</a:t>
            </a:r>
            <a:br>
              <a:rPr lang="en-US"/>
            </a:br>
            <a:endParaRPr sz="1200" b="0"/>
          </a:p>
        </p:txBody>
      </p:sp>
      <p:sp>
        <p:nvSpPr>
          <p:cNvPr id="107" name="Google Shape;107;p16"/>
          <p:cNvSpPr txBox="1">
            <a:spLocks noGrp="1"/>
          </p:cNvSpPr>
          <p:nvPr>
            <p:ph type="body" idx="2"/>
          </p:nvPr>
        </p:nvSpPr>
        <p:spPr>
          <a:xfrm>
            <a:off x="6336950" y="1918410"/>
            <a:ext cx="5674500" cy="3975300"/>
          </a:xfrm>
          <a:prstGeom prst="rect">
            <a:avLst/>
          </a:prstGeom>
        </p:spPr>
        <p:txBody>
          <a:bodyPr spcFirstLastPara="1" wrap="square" lIns="91425" tIns="45700" rIns="91425" bIns="45700" anchor="t" anchorCtr="0">
            <a:noAutofit/>
          </a:bodyPr>
          <a:lstStyle/>
          <a:p>
            <a:pPr marL="0" lvl="0" indent="0" algn="l" rtl="0">
              <a:spcBef>
                <a:spcPts val="853"/>
              </a:spcBef>
              <a:spcAft>
                <a:spcPts val="0"/>
              </a:spcAft>
              <a:buNone/>
            </a:pPr>
            <a:r>
              <a:rPr lang="en-US" sz="2200">
                <a:solidFill>
                  <a:schemeClr val="dk1"/>
                </a:solidFill>
              </a:rPr>
              <a:t>Business Outcomes</a:t>
            </a:r>
            <a:endParaRPr sz="2200">
              <a:solidFill>
                <a:schemeClr val="dk1"/>
              </a:solidFill>
            </a:endParaRPr>
          </a:p>
          <a:p>
            <a:pPr marL="457200" lvl="0" indent="-330200" algn="l" rtl="0">
              <a:spcBef>
                <a:spcPts val="853"/>
              </a:spcBef>
              <a:spcAft>
                <a:spcPts val="0"/>
              </a:spcAft>
              <a:buClr>
                <a:schemeClr val="dk1"/>
              </a:buClr>
              <a:buSzPts val="1600"/>
              <a:buChar char="●"/>
            </a:pPr>
            <a:r>
              <a:rPr lang="en-US" sz="1600" b="0">
                <a:solidFill>
                  <a:schemeClr val="dk1"/>
                </a:solidFill>
                <a:latin typeface="Libre Franklin"/>
                <a:ea typeface="Libre Franklin"/>
                <a:cs typeface="Libre Franklin"/>
                <a:sym typeface="Libre Franklin"/>
              </a:rPr>
              <a:t>A shared data platform across the business</a:t>
            </a:r>
            <a:endParaRPr sz="1600" b="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Char char="●"/>
            </a:pPr>
            <a:r>
              <a:rPr lang="en-US" sz="1600" b="0">
                <a:solidFill>
                  <a:schemeClr val="dk1"/>
                </a:solidFill>
                <a:latin typeface="Libre Franklin"/>
                <a:ea typeface="Libre Franklin"/>
                <a:cs typeface="Libre Franklin"/>
                <a:sym typeface="Libre Franklin"/>
              </a:rPr>
              <a:t>Improved visibility into global cash flow</a:t>
            </a:r>
            <a:endParaRPr sz="1600" b="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Char char="●"/>
            </a:pPr>
            <a:r>
              <a:rPr lang="en-US" sz="1600" b="0">
                <a:solidFill>
                  <a:schemeClr val="dk1"/>
                </a:solidFill>
                <a:latin typeface="Libre Franklin"/>
                <a:ea typeface="Libre Franklin"/>
                <a:cs typeface="Libre Franklin"/>
                <a:sym typeface="Libre Franklin"/>
              </a:rPr>
              <a:t>Reduced bank portal access fees via centralized data</a:t>
            </a:r>
            <a:endParaRPr sz="1600" b="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Char char="●"/>
            </a:pPr>
            <a:r>
              <a:rPr lang="en-US" sz="1600" b="0">
                <a:solidFill>
                  <a:schemeClr val="dk1"/>
                </a:solidFill>
                <a:latin typeface="Libre Franklin"/>
                <a:ea typeface="Libre Franklin"/>
                <a:cs typeface="Libre Franklin"/>
                <a:sym typeface="Libre Franklin"/>
              </a:rPr>
              <a:t>Treasury gained control without IT support</a:t>
            </a:r>
            <a:endParaRPr sz="1600" b="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Char char="●"/>
            </a:pPr>
            <a:r>
              <a:rPr lang="en-US" sz="1600" b="0">
                <a:solidFill>
                  <a:schemeClr val="dk1"/>
                </a:solidFill>
                <a:latin typeface="Libre Franklin"/>
                <a:ea typeface="Libre Franklin"/>
                <a:cs typeface="Libre Franklin"/>
                <a:sym typeface="Libre Franklin"/>
              </a:rPr>
              <a:t>Reporting scaled across multiple stakeholders</a:t>
            </a:r>
            <a:endParaRPr sz="1600" b="0">
              <a:solidFill>
                <a:schemeClr val="dk1"/>
              </a:solidFill>
              <a:latin typeface="Libre Franklin"/>
              <a:ea typeface="Libre Franklin"/>
              <a:cs typeface="Libre Franklin"/>
              <a:sym typeface="Libre Franklin"/>
            </a:endParaRPr>
          </a:p>
          <a:p>
            <a:pPr marL="457200" lvl="0" indent="-330200" algn="l" rtl="0">
              <a:spcBef>
                <a:spcPts val="0"/>
              </a:spcBef>
              <a:spcAft>
                <a:spcPts val="0"/>
              </a:spcAft>
              <a:buClr>
                <a:schemeClr val="dk1"/>
              </a:buClr>
              <a:buSzPts val="1600"/>
              <a:buChar char="●"/>
            </a:pPr>
            <a:r>
              <a:rPr lang="en-US" sz="1600" b="0">
                <a:solidFill>
                  <a:schemeClr val="dk1"/>
                </a:solidFill>
                <a:latin typeface="Libre Franklin"/>
                <a:ea typeface="Libre Franklin"/>
                <a:cs typeface="Libre Franklin"/>
                <a:sym typeface="Libre Franklin"/>
              </a:rPr>
              <a:t>The treasury department now has a stronger voice in shaping company</a:t>
            </a:r>
            <a:endParaRPr sz="1600" b="0">
              <a:solidFill>
                <a:schemeClr val="dk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609600" y="374255"/>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900"/>
              <a:t>AI &amp; The Next Level of Agility</a:t>
            </a:r>
            <a:endParaRPr sz="3900"/>
          </a:p>
        </p:txBody>
      </p:sp>
      <p:graphicFrame>
        <p:nvGraphicFramePr>
          <p:cNvPr id="113" name="Google Shape;113;p17"/>
          <p:cNvGraphicFramePr/>
          <p:nvPr/>
        </p:nvGraphicFramePr>
        <p:xfrm>
          <a:off x="509325" y="1649775"/>
          <a:ext cx="3000000" cy="3000000"/>
        </p:xfrm>
        <a:graphic>
          <a:graphicData uri="http://schemas.openxmlformats.org/drawingml/2006/table">
            <a:tbl>
              <a:tblPr>
                <a:noFill/>
                <a:tableStyleId>{5EA13BA8-7982-4E49-9332-C173E6EDBDDA}</a:tableStyleId>
              </a:tblPr>
              <a:tblGrid>
                <a:gridCol w="2341175">
                  <a:extLst>
                    <a:ext uri="{9D8B030D-6E8A-4147-A177-3AD203B41FA5}">
                      <a16:colId xmlns:a16="http://schemas.microsoft.com/office/drawing/2014/main" val="20000"/>
                    </a:ext>
                  </a:extLst>
                </a:gridCol>
                <a:gridCol w="3019250">
                  <a:extLst>
                    <a:ext uri="{9D8B030D-6E8A-4147-A177-3AD203B41FA5}">
                      <a16:colId xmlns:a16="http://schemas.microsoft.com/office/drawing/2014/main" val="20001"/>
                    </a:ext>
                  </a:extLst>
                </a:gridCol>
                <a:gridCol w="3030525">
                  <a:extLst>
                    <a:ext uri="{9D8B030D-6E8A-4147-A177-3AD203B41FA5}">
                      <a16:colId xmlns:a16="http://schemas.microsoft.com/office/drawing/2014/main" val="20002"/>
                    </a:ext>
                  </a:extLst>
                </a:gridCol>
                <a:gridCol w="2782400">
                  <a:extLst>
                    <a:ext uri="{9D8B030D-6E8A-4147-A177-3AD203B41FA5}">
                      <a16:colId xmlns:a16="http://schemas.microsoft.com/office/drawing/2014/main" val="20003"/>
                    </a:ext>
                  </a:extLst>
                </a:gridCol>
              </a:tblGrid>
              <a:tr h="510825">
                <a:tc>
                  <a:txBody>
                    <a:bodyPr/>
                    <a:lstStyle/>
                    <a:p>
                      <a:pPr marL="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Type of AI</a:t>
                      </a:r>
                      <a:endParaRPr sz="2000" b="1">
                        <a:solidFill>
                          <a:schemeClr val="dk1"/>
                        </a:solidFill>
                        <a:latin typeface="Libre Franklin"/>
                        <a:ea typeface="Libre Franklin"/>
                        <a:cs typeface="Libre Franklin"/>
                        <a:sym typeface="Libre Franklin"/>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What it Does</a:t>
                      </a:r>
                      <a:endParaRPr sz="2000" b="1">
                        <a:solidFill>
                          <a:schemeClr val="dk1"/>
                        </a:solidFill>
                        <a:latin typeface="Libre Franklin"/>
                        <a:ea typeface="Libre Franklin"/>
                        <a:cs typeface="Libre Franklin"/>
                        <a:sym typeface="Libre Frankl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Use Cases</a:t>
                      </a:r>
                      <a:endParaRPr sz="2000" b="1">
                        <a:solidFill>
                          <a:schemeClr val="dk1"/>
                        </a:solidFill>
                        <a:latin typeface="Libre Franklin"/>
                        <a:ea typeface="Libre Franklin"/>
                        <a:cs typeface="Libre Franklin"/>
                        <a:sym typeface="Libre Frankl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Maturity in Treasury</a:t>
                      </a:r>
                      <a:endParaRPr sz="2000" b="1">
                        <a:solidFill>
                          <a:schemeClr val="dk1"/>
                        </a:solidFill>
                        <a:latin typeface="Libre Franklin"/>
                        <a:ea typeface="Libre Franklin"/>
                        <a:cs typeface="Libre Franklin"/>
                        <a:sym typeface="Libre Frankl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48975">
                <a:tc>
                  <a:txBody>
                    <a:bodyPr/>
                    <a:lstStyle/>
                    <a:p>
                      <a:pPr marL="0" lvl="0" indent="0" algn="l" rtl="0">
                        <a:lnSpc>
                          <a:spcPct val="115000"/>
                        </a:lnSpc>
                        <a:spcBef>
                          <a:spcPts val="1200"/>
                        </a:spcBef>
                        <a:spcAft>
                          <a:spcPts val="1200"/>
                        </a:spcAft>
                        <a:buClr>
                          <a:srgbClr val="000000"/>
                        </a:buClr>
                        <a:buSzPts val="1100"/>
                        <a:buFont typeface="Arial"/>
                        <a:buNone/>
                      </a:pPr>
                      <a:r>
                        <a:rPr lang="en-US" sz="1600" b="1">
                          <a:solidFill>
                            <a:schemeClr val="dk1"/>
                          </a:solidFill>
                          <a:latin typeface="Libre Franklin"/>
                          <a:ea typeface="Libre Franklin"/>
                          <a:cs typeface="Libre Franklin"/>
                          <a:sym typeface="Libre Franklin"/>
                        </a:rPr>
                        <a:t>Machine Learning</a:t>
                      </a:r>
                      <a:endParaRPr sz="1900" b="1">
                        <a:solidFill>
                          <a:schemeClr val="dk1"/>
                        </a:solidFill>
                        <a:latin typeface="Libre Franklin"/>
                        <a:ea typeface="Libre Franklin"/>
                        <a:cs typeface="Libre Franklin"/>
                        <a:sym typeface="Libre Franklin"/>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63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1200"/>
                        </a:spcAft>
                        <a:buClr>
                          <a:srgbClr val="000000"/>
                        </a:buClr>
                        <a:buSzPts val="1100"/>
                        <a:buFont typeface="Arial"/>
                        <a:buNone/>
                      </a:pPr>
                      <a:r>
                        <a:rPr lang="en-US">
                          <a:solidFill>
                            <a:schemeClr val="dk1"/>
                          </a:solidFill>
                          <a:latin typeface="Libre Franklin"/>
                          <a:ea typeface="Libre Franklin"/>
                          <a:cs typeface="Libre Franklin"/>
                          <a:sym typeface="Libre Franklin"/>
                        </a:rPr>
                        <a:t>Performs specific, rule-based tasks with data-driven learning</a:t>
                      </a:r>
                      <a:endParaRPr>
                        <a:solidFill>
                          <a:schemeClr val="dk1"/>
                        </a:solidFill>
                        <a:latin typeface="Libre Franklin"/>
                        <a:ea typeface="Libre Franklin"/>
                        <a:cs typeface="Libre Franklin"/>
                        <a:sym typeface="Libre Frankl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63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1200"/>
                        </a:spcAft>
                        <a:buClr>
                          <a:srgbClr val="000000"/>
                        </a:buClr>
                        <a:buSzPts val="1100"/>
                        <a:buFont typeface="Arial"/>
                        <a:buNone/>
                      </a:pPr>
                      <a:r>
                        <a:rPr lang="en-US">
                          <a:solidFill>
                            <a:schemeClr val="dk1"/>
                          </a:solidFill>
                          <a:latin typeface="Libre Franklin"/>
                          <a:ea typeface="Libre Franklin"/>
                          <a:cs typeface="Libre Franklin"/>
                          <a:sym typeface="Libre Franklin"/>
                        </a:rPr>
                        <a:t>Transaction tagging, fraud detection, forecast baseline modeling</a:t>
                      </a:r>
                      <a:endParaRPr>
                        <a:solidFill>
                          <a:schemeClr val="dk1"/>
                        </a:solidFill>
                        <a:latin typeface="Libre Franklin"/>
                        <a:ea typeface="Libre Franklin"/>
                        <a:cs typeface="Libre Franklin"/>
                        <a:sym typeface="Libre Frankl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63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1200"/>
                        </a:spcAft>
                        <a:buClr>
                          <a:srgbClr val="000000"/>
                        </a:buClr>
                        <a:buSzPts val="1100"/>
                        <a:buFont typeface="Arial"/>
                        <a:buNone/>
                      </a:pPr>
                      <a:r>
                        <a:rPr lang="en-US" b="1">
                          <a:solidFill>
                            <a:schemeClr val="dk1"/>
                          </a:solidFill>
                          <a:latin typeface="Libre Franklin"/>
                          <a:ea typeface="Libre Franklin"/>
                          <a:cs typeface="Libre Franklin"/>
                          <a:sym typeface="Libre Franklin"/>
                        </a:rPr>
                        <a:t>Widely used</a:t>
                      </a:r>
                      <a:endParaRPr b="1">
                        <a:solidFill>
                          <a:schemeClr val="dk1"/>
                        </a:solidFill>
                        <a:latin typeface="Libre Franklin"/>
                        <a:ea typeface="Libre Franklin"/>
                        <a:cs typeface="Libre Franklin"/>
                        <a:sym typeface="Libre Frankli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solidFill>
                      <a:prstDash val="solid"/>
                      <a:round/>
                      <a:headEnd type="none" w="sm" len="sm"/>
                      <a:tailEnd type="none" w="sm" len="sm"/>
                    </a:lnT>
                    <a:lnB w="63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125525">
                <a:tc>
                  <a:txBody>
                    <a:bodyPr/>
                    <a:lstStyle/>
                    <a:p>
                      <a:pPr marL="0" lvl="0" indent="0" algn="l" rtl="0">
                        <a:lnSpc>
                          <a:spcPct val="115000"/>
                        </a:lnSpc>
                        <a:spcBef>
                          <a:spcPts val="1200"/>
                        </a:spcBef>
                        <a:spcAft>
                          <a:spcPts val="1200"/>
                        </a:spcAft>
                        <a:buNone/>
                      </a:pPr>
                      <a:r>
                        <a:rPr lang="en-US" sz="1600" b="1">
                          <a:solidFill>
                            <a:schemeClr val="dk1"/>
                          </a:solidFill>
                          <a:latin typeface="Libre Franklin"/>
                          <a:ea typeface="Libre Franklin"/>
                          <a:cs typeface="Libre Franklin"/>
                          <a:sym typeface="Libre Franklin"/>
                        </a:rPr>
                        <a:t>Generative AI</a:t>
                      </a:r>
                      <a:endParaRPr sz="1600" b="1">
                        <a:solidFill>
                          <a:schemeClr val="dk1"/>
                        </a:solidFill>
                        <a:latin typeface="Libre Franklin"/>
                        <a:ea typeface="Libre Franklin"/>
                        <a:cs typeface="Libre Franklin"/>
                        <a:sym typeface="Libre Franklin"/>
                      </a:endParaRPr>
                    </a:p>
                  </a:txBody>
                  <a:tcPr marL="63500" marR="63500" marT="63500" marB="63500">
                    <a:lnL w="6350" cap="flat" cmpd="sng">
                      <a:solidFill>
                        <a:srgbClr val="9E9E9E">
                          <a:alpha val="0"/>
                        </a:srgbClr>
                      </a:solidFill>
                      <a:prstDash val="solid"/>
                      <a:round/>
                      <a:headEnd type="none" w="sm" len="sm"/>
                      <a:tailEnd type="none" w="sm" len="sm"/>
                    </a:lnL>
                    <a:lnR w="6350" cap="flat" cmpd="sng">
                      <a:solidFill>
                        <a:srgbClr val="9E9E9E"/>
                      </a:solidFill>
                      <a:prstDash val="solid"/>
                      <a:round/>
                      <a:headEnd type="none" w="sm" len="sm"/>
                      <a:tailEnd type="none" w="sm" len="sm"/>
                    </a:lnR>
                    <a:lnT w="6350" cap="flat" cmpd="sng">
                      <a:solidFill>
                        <a:srgbClr val="9E9E9E"/>
                      </a:solidFill>
                      <a:prstDash val="solid"/>
                      <a:round/>
                      <a:headEnd type="none" w="sm" len="sm"/>
                      <a:tailEnd type="none" w="sm" len="sm"/>
                    </a:lnT>
                    <a:lnB w="63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US">
                          <a:solidFill>
                            <a:schemeClr val="dk1"/>
                          </a:solidFill>
                          <a:latin typeface="Libre Franklin"/>
                          <a:ea typeface="Libre Franklin"/>
                          <a:cs typeface="Libre Franklin"/>
                          <a:sym typeface="Libre Franklin"/>
                        </a:rPr>
                        <a:t>Creates new content based on prompts (text, reports, insights, code, etc.)</a:t>
                      </a:r>
                      <a:endParaRPr>
                        <a:solidFill>
                          <a:schemeClr val="dk1"/>
                        </a:solidFill>
                        <a:latin typeface="Libre Franklin"/>
                        <a:ea typeface="Libre Franklin"/>
                        <a:cs typeface="Libre Franklin"/>
                        <a:sym typeface="Libre Franklin"/>
                      </a:endParaRPr>
                    </a:p>
                  </a:txBody>
                  <a:tcPr marL="63500" marR="63500" marT="63500" marB="63500">
                    <a:lnL w="6350" cap="flat" cmpd="sng">
                      <a:solidFill>
                        <a:srgbClr val="9E9E9E"/>
                      </a:solidFill>
                      <a:prstDash val="solid"/>
                      <a:round/>
                      <a:headEnd type="none" w="sm" len="sm"/>
                      <a:tailEnd type="none" w="sm" len="sm"/>
                    </a:lnL>
                    <a:lnR w="6350" cap="flat" cmpd="sng">
                      <a:solidFill>
                        <a:srgbClr val="9E9E9E"/>
                      </a:solidFill>
                      <a:prstDash val="solid"/>
                      <a:round/>
                      <a:headEnd type="none" w="sm" len="sm"/>
                      <a:tailEnd type="none" w="sm" len="sm"/>
                    </a:lnR>
                    <a:lnT w="6350" cap="flat" cmpd="sng">
                      <a:solidFill>
                        <a:srgbClr val="9E9E9E"/>
                      </a:solidFill>
                      <a:prstDash val="solid"/>
                      <a:round/>
                      <a:headEnd type="none" w="sm" len="sm"/>
                      <a:tailEnd type="none" w="sm" len="sm"/>
                    </a:lnT>
                    <a:lnB w="63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US">
                          <a:solidFill>
                            <a:schemeClr val="dk1"/>
                          </a:solidFill>
                          <a:latin typeface="Libre Franklin"/>
                          <a:ea typeface="Libre Franklin"/>
                          <a:cs typeface="Libre Franklin"/>
                          <a:sym typeface="Libre Franklin"/>
                        </a:rPr>
                        <a:t>Automated reporting, cash insights, assistant-like interfaces</a:t>
                      </a:r>
                      <a:endParaRPr>
                        <a:solidFill>
                          <a:schemeClr val="dk1"/>
                        </a:solidFill>
                        <a:latin typeface="Libre Franklin"/>
                        <a:ea typeface="Libre Franklin"/>
                        <a:cs typeface="Libre Franklin"/>
                        <a:sym typeface="Libre Franklin"/>
                      </a:endParaRPr>
                    </a:p>
                  </a:txBody>
                  <a:tcPr marL="63500" marR="63500" marT="63500" marB="63500">
                    <a:lnL w="6350" cap="flat" cmpd="sng">
                      <a:solidFill>
                        <a:srgbClr val="9E9E9E"/>
                      </a:solidFill>
                      <a:prstDash val="solid"/>
                      <a:round/>
                      <a:headEnd type="none" w="sm" len="sm"/>
                      <a:tailEnd type="none" w="sm" len="sm"/>
                    </a:lnL>
                    <a:lnR w="6350" cap="flat" cmpd="sng">
                      <a:solidFill>
                        <a:srgbClr val="9E9E9E"/>
                      </a:solidFill>
                      <a:prstDash val="solid"/>
                      <a:round/>
                      <a:headEnd type="none" w="sm" len="sm"/>
                      <a:tailEnd type="none" w="sm" len="sm"/>
                    </a:lnR>
                    <a:lnT w="6350" cap="flat" cmpd="sng">
                      <a:solidFill>
                        <a:srgbClr val="9E9E9E"/>
                      </a:solidFill>
                      <a:prstDash val="solid"/>
                      <a:round/>
                      <a:headEnd type="none" w="sm" len="sm"/>
                      <a:tailEnd type="none" w="sm" len="sm"/>
                    </a:lnT>
                    <a:lnB w="6350" cap="flat" cmpd="sng">
                      <a:solidFill>
                        <a:srgbClr val="9E9E9E"/>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US" b="1">
                          <a:solidFill>
                            <a:schemeClr val="dk1"/>
                          </a:solidFill>
                          <a:latin typeface="Libre Franklin"/>
                          <a:ea typeface="Libre Franklin"/>
                          <a:cs typeface="Libre Franklin"/>
                          <a:sym typeface="Libre Franklin"/>
                        </a:rPr>
                        <a:t>Emerging</a:t>
                      </a:r>
                      <a:endParaRPr b="1">
                        <a:solidFill>
                          <a:schemeClr val="dk1"/>
                        </a:solidFill>
                        <a:latin typeface="Libre Franklin"/>
                        <a:ea typeface="Libre Franklin"/>
                        <a:cs typeface="Libre Franklin"/>
                        <a:sym typeface="Libre Franklin"/>
                      </a:endParaRPr>
                    </a:p>
                  </a:txBody>
                  <a:tcPr marL="63500" marR="63500" marT="63500" marB="63500">
                    <a:lnL w="6350" cap="flat" cmpd="sng">
                      <a:solidFill>
                        <a:srgbClr val="9E9E9E"/>
                      </a:solidFill>
                      <a:prstDash val="solid"/>
                      <a:round/>
                      <a:headEnd type="none" w="sm" len="sm"/>
                      <a:tailEnd type="none" w="sm" len="sm"/>
                    </a:lnL>
                    <a:lnR w="6350" cap="flat" cmpd="sng">
                      <a:solidFill>
                        <a:srgbClr val="9E9E9E">
                          <a:alpha val="0"/>
                        </a:srgbClr>
                      </a:solidFill>
                      <a:prstDash val="solid"/>
                      <a:round/>
                      <a:headEnd type="none" w="sm" len="sm"/>
                      <a:tailEnd type="none" w="sm" len="sm"/>
                    </a:lnR>
                    <a:lnT w="6350" cap="flat" cmpd="sng">
                      <a:solidFill>
                        <a:srgbClr val="9E9E9E"/>
                      </a:solidFill>
                      <a:prstDash val="solid"/>
                      <a:round/>
                      <a:headEnd type="none" w="sm" len="sm"/>
                      <a:tailEnd type="none" w="sm" len="sm"/>
                    </a:lnT>
                    <a:lnB w="63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125525">
                <a:tc>
                  <a:txBody>
                    <a:bodyPr/>
                    <a:lstStyle/>
                    <a:p>
                      <a:pPr marL="0" lvl="0" indent="0" algn="l" rtl="0">
                        <a:lnSpc>
                          <a:spcPct val="115000"/>
                        </a:lnSpc>
                        <a:spcBef>
                          <a:spcPts val="1200"/>
                        </a:spcBef>
                        <a:spcAft>
                          <a:spcPts val="1200"/>
                        </a:spcAft>
                        <a:buNone/>
                      </a:pPr>
                      <a:r>
                        <a:rPr lang="en-US" sz="1600" b="1">
                          <a:solidFill>
                            <a:schemeClr val="dk1"/>
                          </a:solidFill>
                          <a:latin typeface="Libre Franklin"/>
                          <a:ea typeface="Libre Franklin"/>
                          <a:cs typeface="Libre Franklin"/>
                          <a:sym typeface="Libre Franklin"/>
                        </a:rPr>
                        <a:t>Agentic AI</a:t>
                      </a:r>
                      <a:endParaRPr sz="1600" b="1">
                        <a:solidFill>
                          <a:schemeClr val="dk1"/>
                        </a:solidFill>
                        <a:latin typeface="Libre Franklin"/>
                        <a:ea typeface="Libre Franklin"/>
                        <a:cs typeface="Libre Franklin"/>
                        <a:sym typeface="Libre Franklin"/>
                      </a:endParaRPr>
                    </a:p>
                  </a:txBody>
                  <a:tcPr marL="63500" marR="63500" marT="63500" marB="63500">
                    <a:lnL w="6350" cap="flat" cmpd="sng">
                      <a:solidFill>
                        <a:srgbClr val="9E9E9E">
                          <a:alpha val="0"/>
                        </a:srgbClr>
                      </a:solidFill>
                      <a:prstDash val="solid"/>
                      <a:round/>
                      <a:headEnd type="none" w="sm" len="sm"/>
                      <a:tailEnd type="none" w="sm" len="sm"/>
                    </a:lnL>
                    <a:lnR w="6350" cap="flat" cmpd="sng">
                      <a:solidFill>
                        <a:srgbClr val="9E9E9E"/>
                      </a:solidFill>
                      <a:prstDash val="solid"/>
                      <a:round/>
                      <a:headEnd type="none" w="sm" len="sm"/>
                      <a:tailEnd type="none" w="sm" len="sm"/>
                    </a:lnR>
                    <a:lnT w="6350" cap="flat" cmpd="sng">
                      <a:solidFill>
                        <a:srgbClr val="9E9E9E"/>
                      </a:solidFill>
                      <a:prstDash val="solid"/>
                      <a:round/>
                      <a:headEnd type="none" w="sm" len="sm"/>
                      <a:tailEnd type="none" w="sm" len="sm"/>
                    </a:lnT>
                    <a:lnB w="6350"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US">
                          <a:solidFill>
                            <a:schemeClr val="dk1"/>
                          </a:solidFill>
                          <a:latin typeface="Libre Franklin"/>
                          <a:ea typeface="Libre Franklin"/>
                          <a:cs typeface="Libre Franklin"/>
                          <a:sym typeface="Libre Franklin"/>
                        </a:rPr>
                        <a:t>A co-pilot executes multi-step tasks independently, adapts based on feedback</a:t>
                      </a:r>
                      <a:endParaRPr>
                        <a:solidFill>
                          <a:schemeClr val="dk1"/>
                        </a:solidFill>
                        <a:latin typeface="Libre Franklin"/>
                        <a:ea typeface="Libre Franklin"/>
                        <a:cs typeface="Libre Franklin"/>
                        <a:sym typeface="Libre Franklin"/>
                      </a:endParaRPr>
                    </a:p>
                  </a:txBody>
                  <a:tcPr marL="63500" marR="63500" marT="63500" marB="63500">
                    <a:lnL w="6350" cap="flat" cmpd="sng">
                      <a:solidFill>
                        <a:srgbClr val="9E9E9E"/>
                      </a:solidFill>
                      <a:prstDash val="solid"/>
                      <a:round/>
                      <a:headEnd type="none" w="sm" len="sm"/>
                      <a:tailEnd type="none" w="sm" len="sm"/>
                    </a:lnL>
                    <a:lnR w="6350" cap="flat" cmpd="sng">
                      <a:solidFill>
                        <a:srgbClr val="9E9E9E"/>
                      </a:solidFill>
                      <a:prstDash val="solid"/>
                      <a:round/>
                      <a:headEnd type="none" w="sm" len="sm"/>
                      <a:tailEnd type="none" w="sm" len="sm"/>
                    </a:lnR>
                    <a:lnT w="6350" cap="flat" cmpd="sng">
                      <a:solidFill>
                        <a:srgbClr val="9E9E9E"/>
                      </a:solidFill>
                      <a:prstDash val="solid"/>
                      <a:round/>
                      <a:headEnd type="none" w="sm" len="sm"/>
                      <a:tailEnd type="none" w="sm" len="sm"/>
                    </a:lnT>
                    <a:lnB w="6350"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US">
                          <a:solidFill>
                            <a:schemeClr val="dk1"/>
                          </a:solidFill>
                          <a:latin typeface="Libre Franklin"/>
                          <a:ea typeface="Libre Franklin"/>
                          <a:cs typeface="Libre Franklin"/>
                          <a:sym typeface="Libre Franklin"/>
                        </a:rPr>
                        <a:t>Detecting a cash shortfall → modeling → alerting AP with a plan</a:t>
                      </a:r>
                      <a:endParaRPr>
                        <a:solidFill>
                          <a:schemeClr val="dk1"/>
                        </a:solidFill>
                        <a:latin typeface="Libre Franklin"/>
                        <a:ea typeface="Libre Franklin"/>
                        <a:cs typeface="Libre Franklin"/>
                        <a:sym typeface="Libre Franklin"/>
                      </a:endParaRPr>
                    </a:p>
                  </a:txBody>
                  <a:tcPr marL="63500" marR="63500" marT="63500" marB="63500">
                    <a:lnL w="6350" cap="flat" cmpd="sng">
                      <a:solidFill>
                        <a:srgbClr val="9E9E9E"/>
                      </a:solidFill>
                      <a:prstDash val="solid"/>
                      <a:round/>
                      <a:headEnd type="none" w="sm" len="sm"/>
                      <a:tailEnd type="none" w="sm" len="sm"/>
                    </a:lnL>
                    <a:lnR w="6350" cap="flat" cmpd="sng">
                      <a:solidFill>
                        <a:srgbClr val="9E9E9E"/>
                      </a:solidFill>
                      <a:prstDash val="solid"/>
                      <a:round/>
                      <a:headEnd type="none" w="sm" len="sm"/>
                      <a:tailEnd type="none" w="sm" len="sm"/>
                    </a:lnR>
                    <a:lnT w="6350" cap="flat" cmpd="sng">
                      <a:solidFill>
                        <a:srgbClr val="9E9E9E"/>
                      </a:solidFill>
                      <a:prstDash val="solid"/>
                      <a:round/>
                      <a:headEnd type="none" w="sm" len="sm"/>
                      <a:tailEnd type="none" w="sm" len="sm"/>
                    </a:lnT>
                    <a:lnB w="6350" cap="flat" cmpd="sng">
                      <a:solidFill>
                        <a:srgbClr val="9E9E9E">
                          <a:alpha val="0"/>
                        </a:srgbClr>
                      </a:solidFill>
                      <a:prstDash val="solid"/>
                      <a:round/>
                      <a:headEnd type="none" w="sm" len="sm"/>
                      <a:tailEnd type="none" w="sm" len="sm"/>
                    </a:lnB>
                  </a:tcPr>
                </a:tc>
                <a:tc>
                  <a:txBody>
                    <a:bodyPr/>
                    <a:lstStyle/>
                    <a:p>
                      <a:pPr marL="0" lvl="0" indent="0" algn="l" rtl="0">
                        <a:lnSpc>
                          <a:spcPct val="115000"/>
                        </a:lnSpc>
                        <a:spcBef>
                          <a:spcPts val="1200"/>
                        </a:spcBef>
                        <a:spcAft>
                          <a:spcPts val="1200"/>
                        </a:spcAft>
                        <a:buNone/>
                      </a:pPr>
                      <a:r>
                        <a:rPr lang="en-US" b="1">
                          <a:solidFill>
                            <a:schemeClr val="dk1"/>
                          </a:solidFill>
                          <a:latin typeface="Libre Franklin"/>
                          <a:ea typeface="Libre Franklin"/>
                          <a:cs typeface="Libre Franklin"/>
                          <a:sym typeface="Libre Franklin"/>
                        </a:rPr>
                        <a:t>Early-stage / Experimental</a:t>
                      </a:r>
                      <a:endParaRPr b="1">
                        <a:solidFill>
                          <a:schemeClr val="dk1"/>
                        </a:solidFill>
                        <a:latin typeface="Libre Franklin"/>
                        <a:ea typeface="Libre Franklin"/>
                        <a:cs typeface="Libre Franklin"/>
                        <a:sym typeface="Libre Franklin"/>
                      </a:endParaRPr>
                    </a:p>
                  </a:txBody>
                  <a:tcPr marL="63500" marR="63500" marT="63500" marB="63500">
                    <a:lnL w="6350" cap="flat" cmpd="sng">
                      <a:solidFill>
                        <a:srgbClr val="9E9E9E"/>
                      </a:solidFill>
                      <a:prstDash val="solid"/>
                      <a:round/>
                      <a:headEnd type="none" w="sm" len="sm"/>
                      <a:tailEnd type="none" w="sm" len="sm"/>
                    </a:lnL>
                    <a:lnR w="6350" cap="flat" cmpd="sng">
                      <a:solidFill>
                        <a:srgbClr val="9E9E9E">
                          <a:alpha val="0"/>
                        </a:srgbClr>
                      </a:solidFill>
                      <a:prstDash val="solid"/>
                      <a:round/>
                      <a:headEnd type="none" w="sm" len="sm"/>
                      <a:tailEnd type="none" w="sm" len="sm"/>
                    </a:lnR>
                    <a:lnT w="6350" cap="flat" cmpd="sng">
                      <a:solidFill>
                        <a:srgbClr val="9E9E9E"/>
                      </a:solidFill>
                      <a:prstDash val="solid"/>
                      <a:round/>
                      <a:headEnd type="none" w="sm" len="sm"/>
                      <a:tailEnd type="none" w="sm" len="sm"/>
                    </a:lnT>
                    <a:lnB w="6350"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AN18-PowerPoint_Template">
  <a:themeElements>
    <a:clrScheme name="Treasury Connect">
      <a:dk1>
        <a:srgbClr val="050000"/>
      </a:dk1>
      <a:lt1>
        <a:srgbClr val="FFFFFF"/>
      </a:lt1>
      <a:dk2>
        <a:srgbClr val="050000"/>
      </a:dk2>
      <a:lt2>
        <a:srgbClr val="EAEAEA"/>
      </a:lt2>
      <a:accent1>
        <a:srgbClr val="002549"/>
      </a:accent1>
      <a:accent2>
        <a:srgbClr val="0076A8"/>
      </a:accent2>
      <a:accent3>
        <a:srgbClr val="D1DC47"/>
      </a:accent3>
      <a:accent4>
        <a:srgbClr val="1CAF9A"/>
      </a:accent4>
      <a:accent5>
        <a:srgbClr val="77C5D5"/>
      </a:accent5>
      <a:accent6>
        <a:srgbClr val="002548"/>
      </a:accent6>
      <a:hlink>
        <a:srgbClr val="1CAE9A"/>
      </a:hlink>
      <a:folHlink>
        <a:srgbClr val="0076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692</Words>
  <Application>Microsoft Office PowerPoint</Application>
  <PresentationFormat>Widescreen</PresentationFormat>
  <Paragraphs>73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Libre Franklin</vt:lpstr>
      <vt:lpstr>Lexend Light</vt:lpstr>
      <vt:lpstr>Calibri</vt:lpstr>
      <vt:lpstr>Libre Franklin Medium</vt:lpstr>
      <vt:lpstr>Lexend</vt:lpstr>
      <vt:lpstr>Arial</vt:lpstr>
      <vt:lpstr>Helvetica Neue</vt:lpstr>
      <vt:lpstr>Lato</vt:lpstr>
      <vt:lpstr>AN18-PowerPoint_Template</vt:lpstr>
      <vt:lpstr>Agile Treasury, Real Results:  Cash Visibility at Scale</vt:lpstr>
      <vt:lpstr>PowerPoint Presentation</vt:lpstr>
      <vt:lpstr>PowerPoint Presentation</vt:lpstr>
      <vt:lpstr>Agenda</vt:lpstr>
      <vt:lpstr>What Does Agility Mean for Treasury?</vt:lpstr>
      <vt:lpstr>PowerPoint Presentation</vt:lpstr>
      <vt:lpstr>An API-First Platform Unlocks Agility</vt:lpstr>
      <vt:lpstr>PowerPoint Presentation</vt:lpstr>
      <vt:lpstr>AI &amp; The Next Level of Agility</vt:lpstr>
      <vt:lpstr>AI: Your Next Employee?</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Marcia Solomon</dc:creator>
  <cp:lastModifiedBy>Marcia Solomon</cp:lastModifiedBy>
  <cp:revision>2</cp:revision>
  <dcterms:modified xsi:type="dcterms:W3CDTF">2025-09-02T15:15:55Z</dcterms:modified>
</cp:coreProperties>
</file>